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8" r:id="rId5"/>
  </p:sldMasterIdLst>
  <p:notesMasterIdLst>
    <p:notesMasterId r:id="rId24"/>
  </p:notesMasterIdLst>
  <p:sldIdLst>
    <p:sldId id="507" r:id="rId6"/>
    <p:sldId id="489" r:id="rId7"/>
    <p:sldId id="469" r:id="rId8"/>
    <p:sldId id="471" r:id="rId9"/>
    <p:sldId id="490" r:id="rId10"/>
    <p:sldId id="506" r:id="rId11"/>
    <p:sldId id="501" r:id="rId12"/>
    <p:sldId id="502" r:id="rId13"/>
    <p:sldId id="503" r:id="rId14"/>
    <p:sldId id="504" r:id="rId15"/>
    <p:sldId id="528" r:id="rId16"/>
    <p:sldId id="524" r:id="rId17"/>
    <p:sldId id="523" r:id="rId18"/>
    <p:sldId id="514" r:id="rId19"/>
    <p:sldId id="516" r:id="rId20"/>
    <p:sldId id="519" r:id="rId21"/>
    <p:sldId id="521" r:id="rId22"/>
    <p:sldId id="499"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7" userDrawn="1">
          <p15:clr>
            <a:srgbClr val="A4A3A4"/>
          </p15:clr>
        </p15:guide>
        <p15:guide id="2" pos="7333" userDrawn="1">
          <p15:clr>
            <a:srgbClr val="A4A3A4"/>
          </p15:clr>
        </p15:guide>
        <p15:guide id="3" orient="horz" pos="1003" userDrawn="1">
          <p15:clr>
            <a:srgbClr val="A4A3A4"/>
          </p15:clr>
        </p15:guide>
        <p15:guide id="4" orient="horz" pos="392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CFA19D-8D6C-5F7D-86DE-378D67B5DC27}" name="Yosuke Uneno" initials="YU" userId="S::uneno@i-house.or.jp::40fdbc30-b819-427c-8064-85cf9ff19d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9E3"/>
    <a:srgbClr val="E50013"/>
    <a:srgbClr val="A6A6A6"/>
    <a:srgbClr val="000000"/>
    <a:srgbClr val="FBCCCF"/>
    <a:srgbClr val="FBF4F5"/>
    <a:srgbClr val="FBDEE0"/>
    <a:srgbClr val="B5DCE2"/>
    <a:srgbClr val="F5F1EB"/>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2" autoAdjust="0"/>
    <p:restoredTop sz="94795" autoAdjust="0"/>
  </p:normalViewPr>
  <p:slideViewPr>
    <p:cSldViewPr snapToGrid="0">
      <p:cViewPr varScale="1">
        <p:scale>
          <a:sx n="120" d="100"/>
          <a:sy n="120" d="100"/>
        </p:scale>
        <p:origin x="824" y="192"/>
      </p:cViewPr>
      <p:guideLst>
        <p:guide pos="347"/>
        <p:guide pos="7333"/>
        <p:guide orient="horz" pos="1003"/>
        <p:guide orient="horz" pos="392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34B4929-9339-425E-B127-C423787343B5}" type="datetimeFigureOut">
              <a:rPr kumimoji="1" lang="ja-JP" altLang="en-US" smtClean="0"/>
              <a:t>2025/10/28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1244EF7-5A58-4D73-BA40-C23DE4BC8240}" type="slidenum">
              <a:rPr kumimoji="1" lang="ja-JP" altLang="en-US" smtClean="0"/>
              <a:t>‹#›</a:t>
            </a:fld>
            <a:endParaRPr kumimoji="1" lang="ja-JP" altLang="en-US"/>
          </a:p>
        </p:txBody>
      </p:sp>
    </p:spTree>
    <p:extLst>
      <p:ext uri="{BB962C8B-B14F-4D97-AF65-F5344CB8AC3E}">
        <p14:creationId xmlns:p14="http://schemas.microsoft.com/office/powerpoint/2010/main" val="42399126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69C2F-8075-AF65-CDAF-9AC45F45279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3F6CE6-3CA9-C01F-1463-177296CDFD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34B506-A9B4-F14B-05CA-8C6033A6FA2E}"/>
              </a:ext>
            </a:extLst>
          </p:cNvPr>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8287A8E6-920E-0C1A-1A77-4E853B2C20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44EF7-5A58-4D73-BA40-C23DE4BC824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5841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AABF1-CE9F-1E8C-7BD1-429458EA66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C70972-60F3-16F1-1386-367CD1834B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1C3CA8-874F-0164-F187-140C47CB10C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218DABE-D415-F151-9CD6-EC78FB685502}"/>
              </a:ext>
            </a:extLst>
          </p:cNvPr>
          <p:cNvSpPr>
            <a:spLocks noGrp="1"/>
          </p:cNvSpPr>
          <p:nvPr>
            <p:ph type="sldNum" sz="quarter" idx="5"/>
          </p:nvPr>
        </p:nvSpPr>
        <p:spPr/>
        <p:txBody>
          <a:bodyPr/>
          <a:lstStyle/>
          <a:p>
            <a:fld id="{61244EF7-5A58-4D73-BA40-C23DE4BC8240}" type="slidenum">
              <a:rPr kumimoji="1" lang="ja-JP" altLang="en-US" smtClean="0"/>
              <a:t>10</a:t>
            </a:fld>
            <a:endParaRPr kumimoji="1" lang="ja-JP" altLang="en-US"/>
          </a:p>
        </p:txBody>
      </p:sp>
    </p:spTree>
    <p:extLst>
      <p:ext uri="{BB962C8B-B14F-4D97-AF65-F5344CB8AC3E}">
        <p14:creationId xmlns:p14="http://schemas.microsoft.com/office/powerpoint/2010/main" val="1604789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7F92D-AD68-90EB-A3ED-785CD7018D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F29B43A-D3D9-D886-E37A-386E51940C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D5AECEB-09D5-69DE-BBBB-39AE8F7498F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0D7971B-77BB-0C2B-F5F8-78479B5928F1}"/>
              </a:ext>
            </a:extLst>
          </p:cNvPr>
          <p:cNvSpPr>
            <a:spLocks noGrp="1"/>
          </p:cNvSpPr>
          <p:nvPr>
            <p:ph type="sldNum" sz="quarter" idx="5"/>
          </p:nvPr>
        </p:nvSpPr>
        <p:spPr/>
        <p:txBody>
          <a:bodyPr/>
          <a:lstStyle/>
          <a:p>
            <a:fld id="{61244EF7-5A58-4D73-BA40-C23DE4BC8240}" type="slidenum">
              <a:rPr kumimoji="1" lang="ja-JP" altLang="en-US" smtClean="0"/>
              <a:t>11</a:t>
            </a:fld>
            <a:endParaRPr kumimoji="1" lang="ja-JP" altLang="en-US"/>
          </a:p>
        </p:txBody>
      </p:sp>
    </p:spTree>
    <p:extLst>
      <p:ext uri="{BB962C8B-B14F-4D97-AF65-F5344CB8AC3E}">
        <p14:creationId xmlns:p14="http://schemas.microsoft.com/office/powerpoint/2010/main" val="3284784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E4B80-8F03-B9B2-EC90-093E6EEED4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3557A8-D458-DC5A-BDC8-AE6AE143A82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884FF3-E4A4-CD44-739E-CF1953528C9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70568E-FC1E-0986-0D41-4D004B691E83}"/>
              </a:ext>
            </a:extLst>
          </p:cNvPr>
          <p:cNvSpPr>
            <a:spLocks noGrp="1"/>
          </p:cNvSpPr>
          <p:nvPr>
            <p:ph type="sldNum" sz="quarter" idx="5"/>
          </p:nvPr>
        </p:nvSpPr>
        <p:spPr/>
        <p:txBody>
          <a:bodyPr/>
          <a:lstStyle/>
          <a:p>
            <a:fld id="{61244EF7-5A58-4D73-BA40-C23DE4BC8240}" type="slidenum">
              <a:rPr kumimoji="1" lang="ja-JP" altLang="en-US" smtClean="0"/>
              <a:t>12</a:t>
            </a:fld>
            <a:endParaRPr kumimoji="1" lang="ja-JP" altLang="en-US"/>
          </a:p>
        </p:txBody>
      </p:sp>
    </p:spTree>
    <p:extLst>
      <p:ext uri="{BB962C8B-B14F-4D97-AF65-F5344CB8AC3E}">
        <p14:creationId xmlns:p14="http://schemas.microsoft.com/office/powerpoint/2010/main" val="1504740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80F33-6819-3BAD-0E12-D8E0DEF53E1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9639360-55A8-60D0-5B61-7A58B4F2C0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74E002-0F38-E989-890D-AC8CEB92027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36548CB-B670-A8FC-73B9-6D451BD7A20A}"/>
              </a:ext>
            </a:extLst>
          </p:cNvPr>
          <p:cNvSpPr>
            <a:spLocks noGrp="1"/>
          </p:cNvSpPr>
          <p:nvPr>
            <p:ph type="sldNum" sz="quarter" idx="5"/>
          </p:nvPr>
        </p:nvSpPr>
        <p:spPr/>
        <p:txBody>
          <a:bodyPr/>
          <a:lstStyle/>
          <a:p>
            <a:fld id="{61244EF7-5A58-4D73-BA40-C23DE4BC8240}" type="slidenum">
              <a:rPr kumimoji="1" lang="ja-JP" altLang="en-US" smtClean="0"/>
              <a:t>13</a:t>
            </a:fld>
            <a:endParaRPr kumimoji="1" lang="ja-JP" altLang="en-US"/>
          </a:p>
        </p:txBody>
      </p:sp>
    </p:spTree>
    <p:extLst>
      <p:ext uri="{BB962C8B-B14F-4D97-AF65-F5344CB8AC3E}">
        <p14:creationId xmlns:p14="http://schemas.microsoft.com/office/powerpoint/2010/main" val="346793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7A9A-2E50-DDA0-FFD2-E0092DC34C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36537E1-38CF-DBC0-B8F8-4F32B0A502C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921FF16-BCF3-3860-9BC3-47877B2358C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5F03F2-392A-4EFB-9DFF-1114257C5E62}"/>
              </a:ext>
            </a:extLst>
          </p:cNvPr>
          <p:cNvSpPr>
            <a:spLocks noGrp="1"/>
          </p:cNvSpPr>
          <p:nvPr>
            <p:ph type="sldNum" sz="quarter" idx="5"/>
          </p:nvPr>
        </p:nvSpPr>
        <p:spPr/>
        <p:txBody>
          <a:bodyPr/>
          <a:lstStyle/>
          <a:p>
            <a:fld id="{61244EF7-5A58-4D73-BA40-C23DE4BC8240}" type="slidenum">
              <a:rPr kumimoji="1" lang="ja-JP" altLang="en-US" smtClean="0"/>
              <a:t>14</a:t>
            </a:fld>
            <a:endParaRPr kumimoji="1" lang="ja-JP" altLang="en-US"/>
          </a:p>
        </p:txBody>
      </p:sp>
    </p:spTree>
    <p:extLst>
      <p:ext uri="{BB962C8B-B14F-4D97-AF65-F5344CB8AC3E}">
        <p14:creationId xmlns:p14="http://schemas.microsoft.com/office/powerpoint/2010/main" val="552959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6050B-449F-E3B3-A9E8-02E0311EC79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E4092BF-8F7A-A003-10D3-A0F771738C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A137982-0287-1341-15CB-95C77231014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7CC3BE-1984-8CF2-38DC-518BDEA2A135}"/>
              </a:ext>
            </a:extLst>
          </p:cNvPr>
          <p:cNvSpPr>
            <a:spLocks noGrp="1"/>
          </p:cNvSpPr>
          <p:nvPr>
            <p:ph type="sldNum" sz="quarter" idx="5"/>
          </p:nvPr>
        </p:nvSpPr>
        <p:spPr/>
        <p:txBody>
          <a:bodyPr/>
          <a:lstStyle/>
          <a:p>
            <a:fld id="{61244EF7-5A58-4D73-BA40-C23DE4BC8240}" type="slidenum">
              <a:rPr kumimoji="1" lang="ja-JP" altLang="en-US" smtClean="0"/>
              <a:t>15</a:t>
            </a:fld>
            <a:endParaRPr kumimoji="1" lang="ja-JP" altLang="en-US"/>
          </a:p>
        </p:txBody>
      </p:sp>
    </p:spTree>
    <p:extLst>
      <p:ext uri="{BB962C8B-B14F-4D97-AF65-F5344CB8AC3E}">
        <p14:creationId xmlns:p14="http://schemas.microsoft.com/office/powerpoint/2010/main" val="2526234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F49E5-D647-3B3C-582C-09039F9F8A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BA7CF9-25F5-2E33-CB83-C8F3B2F161A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46C6DD3-D962-16DA-570C-64CA30AFD06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A687ECD-15CB-5AEB-EA49-05E7B4E8D0A0}"/>
              </a:ext>
            </a:extLst>
          </p:cNvPr>
          <p:cNvSpPr>
            <a:spLocks noGrp="1"/>
          </p:cNvSpPr>
          <p:nvPr>
            <p:ph type="sldNum" sz="quarter" idx="5"/>
          </p:nvPr>
        </p:nvSpPr>
        <p:spPr/>
        <p:txBody>
          <a:bodyPr/>
          <a:lstStyle/>
          <a:p>
            <a:fld id="{61244EF7-5A58-4D73-BA40-C23DE4BC8240}" type="slidenum">
              <a:rPr kumimoji="1" lang="ja-JP" altLang="en-US" smtClean="0"/>
              <a:t>16</a:t>
            </a:fld>
            <a:endParaRPr kumimoji="1" lang="ja-JP" altLang="en-US"/>
          </a:p>
        </p:txBody>
      </p:sp>
    </p:spTree>
    <p:extLst>
      <p:ext uri="{BB962C8B-B14F-4D97-AF65-F5344CB8AC3E}">
        <p14:creationId xmlns:p14="http://schemas.microsoft.com/office/powerpoint/2010/main" val="237096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8F859-CFFD-E088-92E8-F849DB1514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9443B3-C87F-B5AA-8182-7DC6A66427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DBE37D-002B-6B54-7A5B-3F1FFDAB9AE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DAC72C-3C51-5A95-48E9-3AB5FB862327}"/>
              </a:ext>
            </a:extLst>
          </p:cNvPr>
          <p:cNvSpPr>
            <a:spLocks noGrp="1"/>
          </p:cNvSpPr>
          <p:nvPr>
            <p:ph type="sldNum" sz="quarter" idx="5"/>
          </p:nvPr>
        </p:nvSpPr>
        <p:spPr/>
        <p:txBody>
          <a:bodyPr/>
          <a:lstStyle/>
          <a:p>
            <a:fld id="{61244EF7-5A58-4D73-BA40-C23DE4BC8240}" type="slidenum">
              <a:rPr kumimoji="1" lang="ja-JP" altLang="en-US" smtClean="0"/>
              <a:t>17</a:t>
            </a:fld>
            <a:endParaRPr kumimoji="1" lang="ja-JP" altLang="en-US"/>
          </a:p>
        </p:txBody>
      </p:sp>
    </p:spTree>
    <p:extLst>
      <p:ext uri="{BB962C8B-B14F-4D97-AF65-F5344CB8AC3E}">
        <p14:creationId xmlns:p14="http://schemas.microsoft.com/office/powerpoint/2010/main" val="99806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52C01-C866-D674-2A24-3BEE89B22F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E9A0934-FE29-36E1-B611-A6A4C1289B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C289F0D-6D08-3B7E-CB3B-DD6B0CBB099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674615-F792-7EBB-3AB5-CCC297BD33E5}"/>
              </a:ext>
            </a:extLst>
          </p:cNvPr>
          <p:cNvSpPr>
            <a:spLocks noGrp="1"/>
          </p:cNvSpPr>
          <p:nvPr>
            <p:ph type="sldNum" sz="quarter" idx="5"/>
          </p:nvPr>
        </p:nvSpPr>
        <p:spPr/>
        <p:txBody>
          <a:bodyPr/>
          <a:lstStyle/>
          <a:p>
            <a:fld id="{61244EF7-5A58-4D73-BA40-C23DE4BC8240}" type="slidenum">
              <a:rPr kumimoji="1" lang="ja-JP" altLang="en-US" smtClean="0"/>
              <a:t>18</a:t>
            </a:fld>
            <a:endParaRPr kumimoji="1" lang="ja-JP" altLang="en-US"/>
          </a:p>
        </p:txBody>
      </p:sp>
    </p:spTree>
    <p:extLst>
      <p:ext uri="{BB962C8B-B14F-4D97-AF65-F5344CB8AC3E}">
        <p14:creationId xmlns:p14="http://schemas.microsoft.com/office/powerpoint/2010/main" val="319437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54C5C-CC30-25A6-5A4B-929ECCDDD6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360FC4-79EC-6395-6D0F-CEDED25E92B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62A4214-3A3C-6A00-C94E-9D4404D4FFF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FE97419-2893-FDE2-320B-B6269179934C}"/>
              </a:ext>
            </a:extLst>
          </p:cNvPr>
          <p:cNvSpPr>
            <a:spLocks noGrp="1"/>
          </p:cNvSpPr>
          <p:nvPr>
            <p:ph type="sldNum" sz="quarter" idx="5"/>
          </p:nvPr>
        </p:nvSpPr>
        <p:spPr/>
        <p:txBody>
          <a:bodyPr/>
          <a:lstStyle/>
          <a:p>
            <a:fld id="{61244EF7-5A58-4D73-BA40-C23DE4BC8240}" type="slidenum">
              <a:rPr kumimoji="1" lang="ja-JP" altLang="en-US" smtClean="0"/>
              <a:t>2</a:t>
            </a:fld>
            <a:endParaRPr kumimoji="1" lang="ja-JP" altLang="en-US"/>
          </a:p>
        </p:txBody>
      </p:sp>
    </p:spTree>
    <p:extLst>
      <p:ext uri="{BB962C8B-B14F-4D97-AF65-F5344CB8AC3E}">
        <p14:creationId xmlns:p14="http://schemas.microsoft.com/office/powerpoint/2010/main" val="18930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244EF7-5A58-4D73-BA40-C23DE4BC8240}" type="slidenum">
              <a:rPr kumimoji="1" lang="ja-JP" altLang="en-US" smtClean="0"/>
              <a:t>3</a:t>
            </a:fld>
            <a:endParaRPr kumimoji="1" lang="ja-JP" altLang="en-US"/>
          </a:p>
        </p:txBody>
      </p:sp>
    </p:spTree>
    <p:extLst>
      <p:ext uri="{BB962C8B-B14F-4D97-AF65-F5344CB8AC3E}">
        <p14:creationId xmlns:p14="http://schemas.microsoft.com/office/powerpoint/2010/main" val="305142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1244EF7-5A58-4D73-BA40-C23DE4BC8240}" type="slidenum">
              <a:rPr kumimoji="1" lang="ja-JP" altLang="en-US" smtClean="0"/>
              <a:t>4</a:t>
            </a:fld>
            <a:endParaRPr kumimoji="1" lang="ja-JP" altLang="en-US"/>
          </a:p>
        </p:txBody>
      </p:sp>
    </p:spTree>
    <p:extLst>
      <p:ext uri="{BB962C8B-B14F-4D97-AF65-F5344CB8AC3E}">
        <p14:creationId xmlns:p14="http://schemas.microsoft.com/office/powerpoint/2010/main" val="378432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13880-7A41-B8B8-02DD-E25CF58A1A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4320FE-8329-ABBA-83EC-8E98395BAA9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D345F4-6FAB-78C9-1577-A003C74D1FB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D979BD9-113E-79FF-D22F-E493D40A3ADA}"/>
              </a:ext>
            </a:extLst>
          </p:cNvPr>
          <p:cNvSpPr>
            <a:spLocks noGrp="1"/>
          </p:cNvSpPr>
          <p:nvPr>
            <p:ph type="sldNum" sz="quarter" idx="5"/>
          </p:nvPr>
        </p:nvSpPr>
        <p:spPr/>
        <p:txBody>
          <a:bodyPr/>
          <a:lstStyle/>
          <a:p>
            <a:fld id="{61244EF7-5A58-4D73-BA40-C23DE4BC8240}" type="slidenum">
              <a:rPr kumimoji="1" lang="ja-JP" altLang="en-US" smtClean="0"/>
              <a:t>5</a:t>
            </a:fld>
            <a:endParaRPr kumimoji="1" lang="ja-JP" altLang="en-US"/>
          </a:p>
        </p:txBody>
      </p:sp>
    </p:spTree>
    <p:extLst>
      <p:ext uri="{BB962C8B-B14F-4D97-AF65-F5344CB8AC3E}">
        <p14:creationId xmlns:p14="http://schemas.microsoft.com/office/powerpoint/2010/main" val="165097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07A87-3C96-5504-AB79-6A0D70BC1D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88ECED-E558-0E23-BD96-301AEEC7C8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A6E0B41-103E-18DB-FC4F-3C4B594924C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7D2B9C-4EA9-28E5-0B55-8ED0F822A3B7}"/>
              </a:ext>
            </a:extLst>
          </p:cNvPr>
          <p:cNvSpPr>
            <a:spLocks noGrp="1"/>
          </p:cNvSpPr>
          <p:nvPr>
            <p:ph type="sldNum" sz="quarter" idx="5"/>
          </p:nvPr>
        </p:nvSpPr>
        <p:spPr/>
        <p:txBody>
          <a:bodyPr/>
          <a:lstStyle/>
          <a:p>
            <a:fld id="{61244EF7-5A58-4D73-BA40-C23DE4BC8240}" type="slidenum">
              <a:rPr kumimoji="1" lang="ja-JP" altLang="en-US" smtClean="0"/>
              <a:t>6</a:t>
            </a:fld>
            <a:endParaRPr kumimoji="1" lang="ja-JP" altLang="en-US"/>
          </a:p>
        </p:txBody>
      </p:sp>
    </p:spTree>
    <p:extLst>
      <p:ext uri="{BB962C8B-B14F-4D97-AF65-F5344CB8AC3E}">
        <p14:creationId xmlns:p14="http://schemas.microsoft.com/office/powerpoint/2010/main" val="181341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D0804-92EC-82E3-FF14-0456BC3605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A9D0E0-26C3-D2EC-14CE-4190CF928F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B6970A-A35F-CAD0-C4AB-C2EF511497B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CA488A0-D4EF-6307-4688-61A8EC519E3E}"/>
              </a:ext>
            </a:extLst>
          </p:cNvPr>
          <p:cNvSpPr>
            <a:spLocks noGrp="1"/>
          </p:cNvSpPr>
          <p:nvPr>
            <p:ph type="sldNum" sz="quarter" idx="5"/>
          </p:nvPr>
        </p:nvSpPr>
        <p:spPr/>
        <p:txBody>
          <a:bodyPr/>
          <a:lstStyle/>
          <a:p>
            <a:fld id="{61244EF7-5A58-4D73-BA40-C23DE4BC8240}" type="slidenum">
              <a:rPr kumimoji="1" lang="ja-JP" altLang="en-US" smtClean="0"/>
              <a:t>7</a:t>
            </a:fld>
            <a:endParaRPr kumimoji="1" lang="ja-JP" altLang="en-US"/>
          </a:p>
        </p:txBody>
      </p:sp>
    </p:spTree>
    <p:extLst>
      <p:ext uri="{BB962C8B-B14F-4D97-AF65-F5344CB8AC3E}">
        <p14:creationId xmlns:p14="http://schemas.microsoft.com/office/powerpoint/2010/main" val="2772375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96303-0735-72C0-D6ED-7878CFDC60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B8F63B-C32A-B331-F410-8C6936745F7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E4E776C-E160-DE78-3317-83C67C4928A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4582AED-AB1F-4583-1ECF-28FD6F7F5A7D}"/>
              </a:ext>
            </a:extLst>
          </p:cNvPr>
          <p:cNvSpPr>
            <a:spLocks noGrp="1"/>
          </p:cNvSpPr>
          <p:nvPr>
            <p:ph type="sldNum" sz="quarter" idx="5"/>
          </p:nvPr>
        </p:nvSpPr>
        <p:spPr/>
        <p:txBody>
          <a:bodyPr/>
          <a:lstStyle/>
          <a:p>
            <a:fld id="{61244EF7-5A58-4D73-BA40-C23DE4BC8240}" type="slidenum">
              <a:rPr kumimoji="1" lang="ja-JP" altLang="en-US" smtClean="0"/>
              <a:t>8</a:t>
            </a:fld>
            <a:endParaRPr kumimoji="1" lang="ja-JP" altLang="en-US"/>
          </a:p>
        </p:txBody>
      </p:sp>
    </p:spTree>
    <p:extLst>
      <p:ext uri="{BB962C8B-B14F-4D97-AF65-F5344CB8AC3E}">
        <p14:creationId xmlns:p14="http://schemas.microsoft.com/office/powerpoint/2010/main" val="1627091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6EED9-219E-B293-3585-2B142C1454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3C6F68-0DA5-D7BC-1745-C234B63A20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312329-31B7-7708-2B41-133B7A2D15D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A0D6B1-244E-4CA2-7B81-3D948996D95C}"/>
              </a:ext>
            </a:extLst>
          </p:cNvPr>
          <p:cNvSpPr>
            <a:spLocks noGrp="1"/>
          </p:cNvSpPr>
          <p:nvPr>
            <p:ph type="sldNum" sz="quarter" idx="5"/>
          </p:nvPr>
        </p:nvSpPr>
        <p:spPr/>
        <p:txBody>
          <a:bodyPr/>
          <a:lstStyle/>
          <a:p>
            <a:fld id="{61244EF7-5A58-4D73-BA40-C23DE4BC8240}" type="slidenum">
              <a:rPr kumimoji="1" lang="ja-JP" altLang="en-US" smtClean="0"/>
              <a:t>9</a:t>
            </a:fld>
            <a:endParaRPr kumimoji="1" lang="ja-JP" altLang="en-US"/>
          </a:p>
        </p:txBody>
      </p:sp>
    </p:spTree>
    <p:extLst>
      <p:ext uri="{BB962C8B-B14F-4D97-AF65-F5344CB8AC3E}">
        <p14:creationId xmlns:p14="http://schemas.microsoft.com/office/powerpoint/2010/main" val="159412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E55B1CD0-50AE-2D5D-674D-D4B5B29C97A6}"/>
              </a:ext>
            </a:extLst>
          </p:cNvPr>
          <p:cNvSpPr/>
          <p:nvPr userDrawn="1"/>
        </p:nvSpPr>
        <p:spPr>
          <a:xfrm>
            <a:off x="0" y="0"/>
            <a:ext cx="12192000" cy="6858000"/>
          </a:xfrm>
          <a:prstGeom prst="rect">
            <a:avLst/>
          </a:prstGeom>
          <a:blipFill dpi="0" rotWithShape="1">
            <a:blip r:embed="rId2">
              <a:alphaModFix amt="70000"/>
              <a:extLst>
                <a:ext uri="{96DAC541-7B7A-43D3-8B79-37D633B846F1}">
                  <asvg:svgBlip xmlns:asvg="http://schemas.microsoft.com/office/drawing/2016/SVG/main" r:embed="rId3"/>
                </a:ext>
              </a:extLst>
            </a:blip>
            <a:srcRect/>
            <a:tile tx="0" ty="0" sx="6000" sy="6000" flip="none" algn="tl"/>
          </a:blip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Tree>
    <p:extLst>
      <p:ext uri="{BB962C8B-B14F-4D97-AF65-F5344CB8AC3E}">
        <p14:creationId xmlns:p14="http://schemas.microsoft.com/office/powerpoint/2010/main" val="2284287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A80F27E4-6109-8515-64D9-E2BEA8F6CC3A}"/>
              </a:ext>
            </a:extLst>
          </p:cNvPr>
          <p:cNvSpPr>
            <a:spLocks noGrp="1"/>
          </p:cNvSpPr>
          <p:nvPr>
            <p:ph type="ftr" sz="quarter" idx="3"/>
          </p:nvPr>
        </p:nvSpPr>
        <p:spPr>
          <a:xfrm>
            <a:off x="7543070" y="6631829"/>
            <a:ext cx="4114800" cy="226170"/>
          </a:xfrm>
          <a:prstGeom prst="rect">
            <a:avLst/>
          </a:prstGeom>
        </p:spPr>
        <p:txBody>
          <a:bodyPr vert="horz" lIns="91440" tIns="45720" rIns="91440" bIns="45720" rtlCol="0" anchor="ctr"/>
          <a:lstStyle>
            <a:lvl1pPr algn="r">
              <a:defRPr sz="700" spc="50" baseline="0">
                <a:solidFill>
                  <a:schemeClr val="tx1">
                    <a:tint val="75000"/>
                  </a:schemeClr>
                </a:solidFill>
              </a:defRPr>
            </a:lvl1p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4" name="Slide Number Placeholder 5">
            <a:extLst>
              <a:ext uri="{FF2B5EF4-FFF2-40B4-BE49-F238E27FC236}">
                <a16:creationId xmlns:a16="http://schemas.microsoft.com/office/drawing/2014/main" id="{4EC0AABF-19EC-35BC-C94C-62B671E024EC}"/>
              </a:ext>
            </a:extLst>
          </p:cNvPr>
          <p:cNvSpPr>
            <a:spLocks noGrp="1"/>
          </p:cNvSpPr>
          <p:nvPr>
            <p:ph type="sldNum" sz="quarter" idx="4"/>
          </p:nvPr>
        </p:nvSpPr>
        <p:spPr>
          <a:xfrm>
            <a:off x="11724546" y="6631830"/>
            <a:ext cx="419828" cy="226170"/>
          </a:xfrm>
          <a:prstGeom prst="rect">
            <a:avLst/>
          </a:prstGeom>
        </p:spPr>
        <p:txBody>
          <a:bodyPr vert="horz" lIns="91440" tIns="45720" rIns="91440" bIns="45720" rtlCol="0" anchor="ctr"/>
          <a:lstStyle>
            <a:lvl1pPr algn="ctr">
              <a:defRPr sz="1000">
                <a:solidFill>
                  <a:schemeClr val="tx1">
                    <a:tint val="75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019552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表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8365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リード1文">
    <p:bg>
      <p:bgPr>
        <a:blipFill dpi="0" rotWithShape="1">
          <a:blip r:embed="rId2">
            <a:alphaModFix amt="40000"/>
            <a:lum/>
            <a:extLst>
              <a:ext uri="{96DAC541-7B7A-43D3-8B79-37D633B846F1}">
                <asvg:svgBlip xmlns:asvg="http://schemas.microsoft.com/office/drawing/2016/SVG/main" r:embed="rId3"/>
              </a:ext>
            </a:extLst>
          </a:blip>
          <a:srcRect/>
          <a:tile tx="0" ty="0" sx="6000" sy="6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8D510F6-DE1F-23A6-06DD-4C72AE4BC729}"/>
              </a:ext>
            </a:extLst>
          </p:cNvPr>
          <p:cNvSpPr/>
          <p:nvPr userDrawn="1"/>
        </p:nvSpPr>
        <p:spPr>
          <a:xfrm>
            <a:off x="-3177" y="1416829"/>
            <a:ext cx="12195177" cy="521499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a:solidFill>
                <a:schemeClr val="tx1"/>
              </a:solidFill>
            </a:endParaRPr>
          </a:p>
        </p:txBody>
      </p:sp>
      <p:sp>
        <p:nvSpPr>
          <p:cNvPr id="21" name="Content Placeholder 2">
            <a:extLst>
              <a:ext uri="{FF2B5EF4-FFF2-40B4-BE49-F238E27FC236}">
                <a16:creationId xmlns:a16="http://schemas.microsoft.com/office/drawing/2014/main" id="{D70E51AF-F836-1BD4-B734-999D7E63C0F5}"/>
              </a:ext>
            </a:extLst>
          </p:cNvPr>
          <p:cNvSpPr>
            <a:spLocks noGrp="1"/>
          </p:cNvSpPr>
          <p:nvPr>
            <p:ph idx="11" hasCustomPrompt="1"/>
          </p:nvPr>
        </p:nvSpPr>
        <p:spPr>
          <a:xfrm>
            <a:off x="188016" y="418584"/>
            <a:ext cx="3600000" cy="183600"/>
          </a:xfrm>
        </p:spPr>
        <p:txBody>
          <a:bodyPr lIns="0" tIns="0" rIns="0" bIns="0" anchor="ctr" anchorCtr="0">
            <a:noAutofit/>
          </a:bodyPr>
          <a:lstStyle>
            <a:lvl1pPr marL="0" indent="0">
              <a:buNone/>
              <a:defRPr sz="1200" b="1" i="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2" name="Title 1"/>
          <p:cNvSpPr>
            <a:spLocks noGrp="1"/>
          </p:cNvSpPr>
          <p:nvPr>
            <p:ph type="title" hasCustomPrompt="1"/>
          </p:nvPr>
        </p:nvSpPr>
        <p:spPr>
          <a:xfrm>
            <a:off x="329072" y="811507"/>
            <a:ext cx="10799991" cy="396000"/>
          </a:xfrm>
        </p:spPr>
        <p:txBody>
          <a:bodyPr lIns="0" tIns="0" rIns="0" bIns="0" anchor="t">
            <a:noAutofit/>
          </a:bodyPr>
          <a:lstStyle>
            <a:lvl1pPr>
              <a:lnSpc>
                <a:spcPct val="100000"/>
              </a:lnSpc>
              <a:defRPr sz="3200" b="1" spc="-100" baseline="0"/>
            </a:lvl1pPr>
          </a:lstStyle>
          <a:p>
            <a:r>
              <a:rPr lang="en-US" dirty="0"/>
              <a:t>Click to edit Master title style</a:t>
            </a:r>
          </a:p>
        </p:txBody>
      </p:sp>
      <p:sp>
        <p:nvSpPr>
          <p:cNvPr id="12" name="正方形/長方形 11">
            <a:extLst>
              <a:ext uri="{FF2B5EF4-FFF2-40B4-BE49-F238E27FC236}">
                <a16:creationId xmlns:a16="http://schemas.microsoft.com/office/drawing/2014/main" id="{C60BB56D-B5C6-1DD7-E94B-B4B636F5C448}"/>
              </a:ext>
            </a:extLst>
          </p:cNvPr>
          <p:cNvSpPr/>
          <p:nvPr userDrawn="1"/>
        </p:nvSpPr>
        <p:spPr>
          <a:xfrm>
            <a:off x="0" y="148175"/>
            <a:ext cx="53975" cy="47730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a:solidFill>
                <a:schemeClr val="tx1"/>
              </a:solidFill>
            </a:endParaRPr>
          </a:p>
        </p:txBody>
      </p:sp>
      <p:sp>
        <p:nvSpPr>
          <p:cNvPr id="20" name="Content Placeholder 2">
            <a:extLst>
              <a:ext uri="{FF2B5EF4-FFF2-40B4-BE49-F238E27FC236}">
                <a16:creationId xmlns:a16="http://schemas.microsoft.com/office/drawing/2014/main" id="{793A6058-9BFA-8F2C-A219-22A4078C3F53}"/>
              </a:ext>
            </a:extLst>
          </p:cNvPr>
          <p:cNvSpPr>
            <a:spLocks noGrp="1"/>
          </p:cNvSpPr>
          <p:nvPr>
            <p:ph idx="10" hasCustomPrompt="1"/>
          </p:nvPr>
        </p:nvSpPr>
        <p:spPr>
          <a:xfrm>
            <a:off x="188016" y="204088"/>
            <a:ext cx="3600000" cy="154800"/>
          </a:xfrm>
        </p:spPr>
        <p:txBody>
          <a:bodyPr lIns="0" tIns="0" rIns="0" bIns="0">
            <a:normAutofit/>
          </a:bodyPr>
          <a:lstStyle>
            <a:lvl1pPr marL="0" indent="0">
              <a:buNone/>
              <a:defRPr sz="1000" b="0" i="0">
                <a:solidFill>
                  <a:schemeClr val="tx1">
                    <a:lumMod val="50000"/>
                    <a:lumOff val="50000"/>
                  </a:schemeClr>
                </a:solidFill>
                <a:latin typeface="Yu Gothic UI" panose="020B0500000000000000" pitchFamily="50" charset="-128"/>
                <a:ea typeface="Yu Gothic UI" panose="020B0500000000000000" pitchFamily="50"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7" name="Footer Placeholder 4">
            <a:extLst>
              <a:ext uri="{FF2B5EF4-FFF2-40B4-BE49-F238E27FC236}">
                <a16:creationId xmlns:a16="http://schemas.microsoft.com/office/drawing/2014/main" id="{FB4675DA-979A-8D2F-5C21-A556E2441F75}"/>
              </a:ext>
            </a:extLst>
          </p:cNvPr>
          <p:cNvSpPr>
            <a:spLocks noGrp="1"/>
          </p:cNvSpPr>
          <p:nvPr>
            <p:ph type="ftr" sz="quarter" idx="3"/>
          </p:nvPr>
        </p:nvSpPr>
        <p:spPr>
          <a:xfrm>
            <a:off x="7543070" y="6631829"/>
            <a:ext cx="4114800" cy="226170"/>
          </a:xfrm>
          <a:prstGeom prst="rect">
            <a:avLst/>
          </a:prstGeom>
        </p:spPr>
        <p:txBody>
          <a:bodyPr vert="horz" lIns="91440" tIns="45720" rIns="91440" bIns="45720" rtlCol="0" anchor="ctr"/>
          <a:lstStyle>
            <a:lvl1pPr algn="r">
              <a:defRPr sz="700" spc="50" baseline="0">
                <a:solidFill>
                  <a:schemeClr val="tx1">
                    <a:tint val="75000"/>
                  </a:schemeClr>
                </a:solidFill>
              </a:defRPr>
            </a:lvl1p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8" name="Slide Number Placeholder 5">
            <a:extLst>
              <a:ext uri="{FF2B5EF4-FFF2-40B4-BE49-F238E27FC236}">
                <a16:creationId xmlns:a16="http://schemas.microsoft.com/office/drawing/2014/main" id="{B0E6937E-1D75-569A-7B69-1E3AB56A716E}"/>
              </a:ext>
            </a:extLst>
          </p:cNvPr>
          <p:cNvSpPr>
            <a:spLocks noGrp="1"/>
          </p:cNvSpPr>
          <p:nvPr>
            <p:ph type="sldNum" sz="quarter" idx="4"/>
          </p:nvPr>
        </p:nvSpPr>
        <p:spPr>
          <a:xfrm>
            <a:off x="11724546" y="6631830"/>
            <a:ext cx="419828" cy="226170"/>
          </a:xfrm>
          <a:prstGeom prst="rect">
            <a:avLst/>
          </a:prstGeom>
        </p:spPr>
        <p:txBody>
          <a:bodyPr vert="horz" lIns="91440" tIns="45720" rIns="91440" bIns="45720" rtlCol="0" anchor="ctr"/>
          <a:lstStyle>
            <a:lvl1pPr algn="ctr">
              <a:defRPr sz="1000">
                <a:solidFill>
                  <a:schemeClr val="tx1">
                    <a:tint val="75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89838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リード2行">
    <p:bg>
      <p:bgPr>
        <a:blipFill dpi="0" rotWithShape="1">
          <a:blip r:embed="rId2">
            <a:alphaModFix amt="40000"/>
            <a:lum/>
            <a:extLst>
              <a:ext uri="{96DAC541-7B7A-43D3-8B79-37D633B846F1}">
                <asvg:svgBlip xmlns:asvg="http://schemas.microsoft.com/office/drawing/2016/SVG/main" r:embed="rId3"/>
              </a:ext>
            </a:extLst>
          </a:blip>
          <a:srcRect/>
          <a:tile tx="0" ty="0" sx="6000" sy="6000" flip="none" algn="tl"/>
        </a:blipFill>
        <a:effectLst/>
      </p:bgPr>
    </p:bg>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D70E51AF-F836-1BD4-B734-999D7E63C0F5}"/>
              </a:ext>
            </a:extLst>
          </p:cNvPr>
          <p:cNvSpPr>
            <a:spLocks noGrp="1"/>
          </p:cNvSpPr>
          <p:nvPr>
            <p:ph idx="11" hasCustomPrompt="1"/>
          </p:nvPr>
        </p:nvSpPr>
        <p:spPr>
          <a:xfrm>
            <a:off x="188016" y="418584"/>
            <a:ext cx="3600000" cy="183600"/>
          </a:xfrm>
        </p:spPr>
        <p:txBody>
          <a:bodyPr lIns="0" tIns="0" rIns="0" bIns="0" anchor="ctr" anchorCtr="0">
            <a:noAutofit/>
          </a:bodyPr>
          <a:lstStyle>
            <a:lvl1pPr marL="0" indent="0">
              <a:buNone/>
              <a:defRPr sz="1200" b="1" i="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2" name="Title 1"/>
          <p:cNvSpPr>
            <a:spLocks noGrp="1"/>
          </p:cNvSpPr>
          <p:nvPr>
            <p:ph type="title" hasCustomPrompt="1"/>
          </p:nvPr>
        </p:nvSpPr>
        <p:spPr>
          <a:xfrm>
            <a:off x="329072" y="811507"/>
            <a:ext cx="10799991" cy="984885"/>
          </a:xfrm>
        </p:spPr>
        <p:txBody>
          <a:bodyPr lIns="0" tIns="0" rIns="0" bIns="0" anchor="t">
            <a:spAutoFit/>
          </a:bodyPr>
          <a:lstStyle>
            <a:lvl1pPr>
              <a:lnSpc>
                <a:spcPct val="100000"/>
              </a:lnSpc>
              <a:defRPr sz="3200" b="1" spc="-120" baseline="0"/>
            </a:lvl1pPr>
          </a:lstStyle>
          <a:p>
            <a:r>
              <a:rPr lang="en-US" dirty="0"/>
              <a:t>Click to edit Master </a:t>
            </a:r>
            <a:br>
              <a:rPr lang="en-US" dirty="0"/>
            </a:br>
            <a:r>
              <a:rPr lang="en-US" dirty="0"/>
              <a:t>title style</a:t>
            </a:r>
          </a:p>
        </p:txBody>
      </p:sp>
      <p:sp>
        <p:nvSpPr>
          <p:cNvPr id="12" name="正方形/長方形 11">
            <a:extLst>
              <a:ext uri="{FF2B5EF4-FFF2-40B4-BE49-F238E27FC236}">
                <a16:creationId xmlns:a16="http://schemas.microsoft.com/office/drawing/2014/main" id="{C60BB56D-B5C6-1DD7-E94B-B4B636F5C448}"/>
              </a:ext>
            </a:extLst>
          </p:cNvPr>
          <p:cNvSpPr/>
          <p:nvPr userDrawn="1"/>
        </p:nvSpPr>
        <p:spPr>
          <a:xfrm>
            <a:off x="0" y="148175"/>
            <a:ext cx="53975" cy="47730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a:solidFill>
                <a:schemeClr val="tx1"/>
              </a:solidFill>
            </a:endParaRPr>
          </a:p>
        </p:txBody>
      </p:sp>
      <p:sp>
        <p:nvSpPr>
          <p:cNvPr id="20" name="Content Placeholder 2">
            <a:extLst>
              <a:ext uri="{FF2B5EF4-FFF2-40B4-BE49-F238E27FC236}">
                <a16:creationId xmlns:a16="http://schemas.microsoft.com/office/drawing/2014/main" id="{793A6058-9BFA-8F2C-A219-22A4078C3F53}"/>
              </a:ext>
            </a:extLst>
          </p:cNvPr>
          <p:cNvSpPr>
            <a:spLocks noGrp="1"/>
          </p:cNvSpPr>
          <p:nvPr>
            <p:ph idx="10" hasCustomPrompt="1"/>
          </p:nvPr>
        </p:nvSpPr>
        <p:spPr>
          <a:xfrm>
            <a:off x="188016" y="204088"/>
            <a:ext cx="3600000" cy="154800"/>
          </a:xfrm>
        </p:spPr>
        <p:txBody>
          <a:bodyPr lIns="0" tIns="0" rIns="0" bIns="0">
            <a:normAutofit/>
          </a:bodyPr>
          <a:lstStyle>
            <a:lvl1pPr marL="0" indent="0">
              <a:buNone/>
              <a:defRPr sz="1000" b="0" i="0">
                <a:solidFill>
                  <a:schemeClr val="tx1">
                    <a:lumMod val="50000"/>
                    <a:lumOff val="50000"/>
                  </a:schemeClr>
                </a:solidFill>
                <a:latin typeface="Yu Gothic UI" panose="020B0500000000000000" pitchFamily="50" charset="-128"/>
                <a:ea typeface="Yu Gothic UI" panose="020B0500000000000000" pitchFamily="50"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7" name="Footer Placeholder 4">
            <a:extLst>
              <a:ext uri="{FF2B5EF4-FFF2-40B4-BE49-F238E27FC236}">
                <a16:creationId xmlns:a16="http://schemas.microsoft.com/office/drawing/2014/main" id="{FB4675DA-979A-8D2F-5C21-A556E2441F75}"/>
              </a:ext>
            </a:extLst>
          </p:cNvPr>
          <p:cNvSpPr>
            <a:spLocks noGrp="1"/>
          </p:cNvSpPr>
          <p:nvPr>
            <p:ph type="ftr" sz="quarter" idx="3"/>
          </p:nvPr>
        </p:nvSpPr>
        <p:spPr>
          <a:xfrm>
            <a:off x="7543070" y="6631829"/>
            <a:ext cx="4114800" cy="226170"/>
          </a:xfrm>
          <a:prstGeom prst="rect">
            <a:avLst/>
          </a:prstGeom>
        </p:spPr>
        <p:txBody>
          <a:bodyPr vert="horz" lIns="91440" tIns="45720" rIns="91440" bIns="45720" rtlCol="0" anchor="ctr"/>
          <a:lstStyle>
            <a:lvl1pPr algn="r">
              <a:defRPr sz="700" spc="50" baseline="0">
                <a:solidFill>
                  <a:schemeClr val="tx1">
                    <a:tint val="75000"/>
                  </a:schemeClr>
                </a:solidFill>
              </a:defRPr>
            </a:lvl1p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8" name="Slide Number Placeholder 5">
            <a:extLst>
              <a:ext uri="{FF2B5EF4-FFF2-40B4-BE49-F238E27FC236}">
                <a16:creationId xmlns:a16="http://schemas.microsoft.com/office/drawing/2014/main" id="{B0E6937E-1D75-569A-7B69-1E3AB56A716E}"/>
              </a:ext>
            </a:extLst>
          </p:cNvPr>
          <p:cNvSpPr>
            <a:spLocks noGrp="1"/>
          </p:cNvSpPr>
          <p:nvPr>
            <p:ph type="sldNum" sz="quarter" idx="4"/>
          </p:nvPr>
        </p:nvSpPr>
        <p:spPr>
          <a:xfrm>
            <a:off x="11724546" y="6631830"/>
            <a:ext cx="419828" cy="226170"/>
          </a:xfrm>
          <a:prstGeom prst="rect">
            <a:avLst/>
          </a:prstGeom>
        </p:spPr>
        <p:txBody>
          <a:bodyPr vert="horz" lIns="91440" tIns="45720" rIns="91440" bIns="45720" rtlCol="0" anchor="ctr"/>
          <a:lstStyle>
            <a:lvl1pPr algn="ctr">
              <a:defRPr sz="1000">
                <a:solidFill>
                  <a:schemeClr val="tx1">
                    <a:tint val="75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61622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リード2行">
    <p:bg>
      <p:bgPr>
        <a:solidFill>
          <a:schemeClr val="bg1"/>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C527645-4B02-EF0B-F202-DCC26637118E}"/>
              </a:ext>
            </a:extLst>
          </p:cNvPr>
          <p:cNvSpPr/>
          <p:nvPr userDrawn="1"/>
        </p:nvSpPr>
        <p:spPr>
          <a:xfrm>
            <a:off x="11922000" y="0"/>
            <a:ext cx="270000" cy="6876000"/>
          </a:xfrm>
          <a:prstGeom prst="rect">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5" name="1 つの角を丸めた四角形 4">
            <a:extLst>
              <a:ext uri="{FF2B5EF4-FFF2-40B4-BE49-F238E27FC236}">
                <a16:creationId xmlns:a16="http://schemas.microsoft.com/office/drawing/2014/main" id="{C8729D29-2164-029C-68A6-08AC12B98630}"/>
              </a:ext>
            </a:extLst>
          </p:cNvPr>
          <p:cNvSpPr/>
          <p:nvPr userDrawn="1"/>
        </p:nvSpPr>
        <p:spPr>
          <a:xfrm rot="10800000" flipV="1">
            <a:off x="12732253" y="6065999"/>
            <a:ext cx="2482392" cy="792000"/>
          </a:xfrm>
          <a:prstGeom prst="round1Rect">
            <a:avLst>
              <a:gd name="adj" fmla="val 50000"/>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a:solidFill>
                <a:schemeClr val="tx1"/>
              </a:solidFill>
            </a:endParaRPr>
          </a:p>
        </p:txBody>
      </p:sp>
      <p:sp>
        <p:nvSpPr>
          <p:cNvPr id="13" name="正方形/長方形 12">
            <a:extLst>
              <a:ext uri="{FF2B5EF4-FFF2-40B4-BE49-F238E27FC236}">
                <a16:creationId xmlns:a16="http://schemas.microsoft.com/office/drawing/2014/main" id="{C4575AA6-3D3F-17A8-3A74-76D809343F3F}"/>
              </a:ext>
            </a:extLst>
          </p:cNvPr>
          <p:cNvSpPr/>
          <p:nvPr userDrawn="1"/>
        </p:nvSpPr>
        <p:spPr>
          <a:xfrm rot="5400000">
            <a:off x="5961000" y="627000"/>
            <a:ext cx="270000" cy="12192000"/>
          </a:xfrm>
          <a:prstGeom prst="rect">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9" name="正方形/長方形 8">
            <a:extLst>
              <a:ext uri="{FF2B5EF4-FFF2-40B4-BE49-F238E27FC236}">
                <a16:creationId xmlns:a16="http://schemas.microsoft.com/office/drawing/2014/main" id="{D7CD6EEF-C975-D9B1-F6AE-F2FC6DED23DA}"/>
              </a:ext>
            </a:extLst>
          </p:cNvPr>
          <p:cNvSpPr/>
          <p:nvPr userDrawn="1"/>
        </p:nvSpPr>
        <p:spPr>
          <a:xfrm>
            <a:off x="0" y="0"/>
            <a:ext cx="270000" cy="6876000"/>
          </a:xfrm>
          <a:prstGeom prst="rect">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11" name="正方形/長方形 10">
            <a:extLst>
              <a:ext uri="{FF2B5EF4-FFF2-40B4-BE49-F238E27FC236}">
                <a16:creationId xmlns:a16="http://schemas.microsoft.com/office/drawing/2014/main" id="{6EFFFDEC-E5A8-44DE-CA3D-7779D597D83B}"/>
              </a:ext>
            </a:extLst>
          </p:cNvPr>
          <p:cNvSpPr/>
          <p:nvPr userDrawn="1"/>
        </p:nvSpPr>
        <p:spPr>
          <a:xfrm rot="5400000">
            <a:off x="5961000" y="-5961000"/>
            <a:ext cx="270000" cy="12192000"/>
          </a:xfrm>
          <a:prstGeom prst="rect">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12" name="1 つの角を丸めた四角形 11">
            <a:extLst>
              <a:ext uri="{FF2B5EF4-FFF2-40B4-BE49-F238E27FC236}">
                <a16:creationId xmlns:a16="http://schemas.microsoft.com/office/drawing/2014/main" id="{C60BB56D-B5C6-1DD7-E94B-B4B636F5C448}"/>
              </a:ext>
            </a:extLst>
          </p:cNvPr>
          <p:cNvSpPr/>
          <p:nvPr userDrawn="1"/>
        </p:nvSpPr>
        <p:spPr>
          <a:xfrm flipV="1">
            <a:off x="0" y="-1"/>
            <a:ext cx="6094800" cy="792000"/>
          </a:xfrm>
          <a:prstGeom prst="round1Rect">
            <a:avLst>
              <a:gd name="adj" fmla="val 50000"/>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a:solidFill>
                <a:schemeClr val="tx1"/>
              </a:solidFill>
            </a:endParaRPr>
          </a:p>
        </p:txBody>
      </p:sp>
      <p:sp>
        <p:nvSpPr>
          <p:cNvPr id="21" name="Content Placeholder 2">
            <a:extLst>
              <a:ext uri="{FF2B5EF4-FFF2-40B4-BE49-F238E27FC236}">
                <a16:creationId xmlns:a16="http://schemas.microsoft.com/office/drawing/2014/main" id="{D70E51AF-F836-1BD4-B734-999D7E63C0F5}"/>
              </a:ext>
            </a:extLst>
          </p:cNvPr>
          <p:cNvSpPr>
            <a:spLocks noGrp="1"/>
          </p:cNvSpPr>
          <p:nvPr>
            <p:ph idx="11" hasCustomPrompt="1"/>
          </p:nvPr>
        </p:nvSpPr>
        <p:spPr>
          <a:xfrm>
            <a:off x="329072" y="418584"/>
            <a:ext cx="3600000" cy="183600"/>
          </a:xfrm>
        </p:spPr>
        <p:txBody>
          <a:bodyPr lIns="0" tIns="0" rIns="0" bIns="0" anchor="ctr" anchorCtr="0">
            <a:noAutofit/>
          </a:bodyPr>
          <a:lstStyle>
            <a:lvl1pPr marL="0" indent="0">
              <a:buNone/>
              <a:defRPr sz="1200" b="1" i="0">
                <a:solidFill>
                  <a:schemeClr val="bg1"/>
                </a:solidFill>
                <a:latin typeface="Yu Gothic" panose="020B0400000000000000" pitchFamily="34" charset="-128"/>
                <a:ea typeface="Yu Gothic" panose="020B0400000000000000" pitchFamily="34"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 name="Title 1"/>
          <p:cNvSpPr>
            <a:spLocks noGrp="1"/>
          </p:cNvSpPr>
          <p:nvPr>
            <p:ph type="title" hasCustomPrompt="1"/>
          </p:nvPr>
        </p:nvSpPr>
        <p:spPr>
          <a:xfrm>
            <a:off x="534130" y="996087"/>
            <a:ext cx="10799991" cy="984885"/>
          </a:xfrm>
        </p:spPr>
        <p:txBody>
          <a:bodyPr lIns="0" tIns="0" rIns="0" bIns="0" anchor="t">
            <a:spAutoFit/>
          </a:bodyPr>
          <a:lstStyle>
            <a:lvl1pPr>
              <a:lnSpc>
                <a:spcPct val="100000"/>
              </a:lnSpc>
              <a:defRPr sz="3200" b="1" spc="-120" baseline="0"/>
            </a:lvl1pPr>
          </a:lstStyle>
          <a:p>
            <a:r>
              <a:rPr lang="en-US" dirty="0"/>
              <a:t>Click to edit Master </a:t>
            </a:r>
            <a:br>
              <a:rPr lang="en-US" dirty="0"/>
            </a:br>
            <a:r>
              <a:rPr lang="en-US" dirty="0"/>
              <a:t>title style</a:t>
            </a:r>
          </a:p>
        </p:txBody>
      </p:sp>
      <p:sp>
        <p:nvSpPr>
          <p:cNvPr id="20" name="Content Placeholder 2">
            <a:extLst>
              <a:ext uri="{FF2B5EF4-FFF2-40B4-BE49-F238E27FC236}">
                <a16:creationId xmlns:a16="http://schemas.microsoft.com/office/drawing/2014/main" id="{793A6058-9BFA-8F2C-A219-22A4078C3F53}"/>
              </a:ext>
            </a:extLst>
          </p:cNvPr>
          <p:cNvSpPr>
            <a:spLocks noGrp="1"/>
          </p:cNvSpPr>
          <p:nvPr>
            <p:ph idx="10" hasCustomPrompt="1"/>
          </p:nvPr>
        </p:nvSpPr>
        <p:spPr>
          <a:xfrm>
            <a:off x="329072" y="204088"/>
            <a:ext cx="3600000" cy="154800"/>
          </a:xfrm>
        </p:spPr>
        <p:txBody>
          <a:bodyPr lIns="0" tIns="0" rIns="0" bIns="0">
            <a:normAutofit/>
          </a:bodyPr>
          <a:lstStyle>
            <a:lvl1pPr marL="0" indent="0">
              <a:buNone/>
              <a:defRPr sz="1000" b="0" i="0">
                <a:solidFill>
                  <a:schemeClr val="bg1"/>
                </a:solidFill>
                <a:latin typeface="Yu Gothic UI" panose="020B0500000000000000" pitchFamily="50" charset="-128"/>
                <a:ea typeface="Yu Gothic UI" panose="020B0500000000000000" pitchFamily="50"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7" name="Footer Placeholder 4">
            <a:extLst>
              <a:ext uri="{FF2B5EF4-FFF2-40B4-BE49-F238E27FC236}">
                <a16:creationId xmlns:a16="http://schemas.microsoft.com/office/drawing/2014/main" id="{FB4675DA-979A-8D2F-5C21-A556E2441F75}"/>
              </a:ext>
            </a:extLst>
          </p:cNvPr>
          <p:cNvSpPr>
            <a:spLocks noGrp="1"/>
          </p:cNvSpPr>
          <p:nvPr>
            <p:ph type="ftr" sz="quarter" idx="3"/>
          </p:nvPr>
        </p:nvSpPr>
        <p:spPr>
          <a:xfrm>
            <a:off x="7543070" y="6631829"/>
            <a:ext cx="4114800" cy="226170"/>
          </a:xfrm>
          <a:prstGeom prst="rect">
            <a:avLst/>
          </a:prstGeom>
        </p:spPr>
        <p:txBody>
          <a:bodyPr vert="horz" lIns="91440" tIns="45720" rIns="91440" bIns="45720" rtlCol="0" anchor="ctr"/>
          <a:lstStyle>
            <a:lvl1pPr algn="r">
              <a:defRPr sz="700" spc="50" baseline="0">
                <a:solidFill>
                  <a:schemeClr val="bg1"/>
                </a:solidFill>
              </a:defRPr>
            </a:lvl1p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8" name="Slide Number Placeholder 5">
            <a:extLst>
              <a:ext uri="{FF2B5EF4-FFF2-40B4-BE49-F238E27FC236}">
                <a16:creationId xmlns:a16="http://schemas.microsoft.com/office/drawing/2014/main" id="{B0E6937E-1D75-569A-7B69-1E3AB56A716E}"/>
              </a:ext>
            </a:extLst>
          </p:cNvPr>
          <p:cNvSpPr>
            <a:spLocks noGrp="1"/>
          </p:cNvSpPr>
          <p:nvPr>
            <p:ph type="sldNum" sz="quarter" idx="4"/>
          </p:nvPr>
        </p:nvSpPr>
        <p:spPr>
          <a:xfrm>
            <a:off x="11724546" y="6631830"/>
            <a:ext cx="419828" cy="226170"/>
          </a:xfrm>
          <a:prstGeom prst="rect">
            <a:avLst/>
          </a:prstGeom>
        </p:spPr>
        <p:txBody>
          <a:bodyPr vert="horz" lIns="91440" tIns="45720" rIns="91440" bIns="45720" rtlCol="0" anchor="ctr"/>
          <a:lstStyle>
            <a:lvl1pPr algn="ctr">
              <a:defRPr sz="1000">
                <a:solidFill>
                  <a:schemeClr val="bg1"/>
                </a:solidFill>
              </a:defRPr>
            </a:lvl1pPr>
          </a:lstStyle>
          <a:p>
            <a:fld id="{48F63A3B-78C7-47BE-AE5E-E10140E04643}" type="slidenum">
              <a:rPr lang="en-US" smtClean="0"/>
              <a:pPr/>
              <a:t>‹#›</a:t>
            </a:fld>
            <a:endParaRPr lang="en-US" dirty="0"/>
          </a:p>
        </p:txBody>
      </p:sp>
      <p:pic>
        <p:nvPicPr>
          <p:cNvPr id="4" name="グラフィックス 3">
            <a:extLst>
              <a:ext uri="{FF2B5EF4-FFF2-40B4-BE49-F238E27FC236}">
                <a16:creationId xmlns:a16="http://schemas.microsoft.com/office/drawing/2014/main" id="{6B32929E-1AA4-ED90-0825-0FD65975D2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73152" y="2660650"/>
            <a:ext cx="3124200" cy="1536700"/>
          </a:xfrm>
          <a:prstGeom prst="rect">
            <a:avLst/>
          </a:prstGeom>
        </p:spPr>
      </p:pic>
      <p:sp>
        <p:nvSpPr>
          <p:cNvPr id="14" name="テキスト ボックス 13">
            <a:extLst>
              <a:ext uri="{FF2B5EF4-FFF2-40B4-BE49-F238E27FC236}">
                <a16:creationId xmlns:a16="http://schemas.microsoft.com/office/drawing/2014/main" id="{B814FF2E-59A6-7F6E-4B12-CCBC0CAB3CFF}"/>
              </a:ext>
            </a:extLst>
          </p:cNvPr>
          <p:cNvSpPr txBox="1"/>
          <p:nvPr userDrawn="1"/>
        </p:nvSpPr>
        <p:spPr>
          <a:xfrm>
            <a:off x="4604857" y="310149"/>
            <a:ext cx="1097493" cy="216870"/>
          </a:xfrm>
          <a:prstGeom prst="roundRect">
            <a:avLst>
              <a:gd name="adj" fmla="val 0"/>
            </a:avLst>
          </a:prstGeom>
          <a:solidFill>
            <a:schemeClr val="bg1"/>
          </a:solidFill>
        </p:spPr>
        <p:txBody>
          <a:bodyPr wrap="square" lIns="0" tIns="0" rIns="0" bIns="0" rtlCol="0" anchor="ctr" anchorCtr="0">
            <a:noAutofit/>
          </a:bodyPr>
          <a:lstStyle/>
          <a:p>
            <a:pPr algn="ctr"/>
            <a:r>
              <a:rPr lang="ja-JP" altLang="en-US" sz="1050" b="1" i="0">
                <a:solidFill>
                  <a:srgbClr val="E50013"/>
                </a:solidFill>
                <a:latin typeface="Yu Gothic UI" panose="020B0500000000000000" pitchFamily="50" charset="-128"/>
                <a:ea typeface="Yu Gothic UI" panose="020B0500000000000000" pitchFamily="50" charset="-128"/>
                <a:cs typeface="Arial" panose="020B0604020202020204" pitchFamily="34" charset="0"/>
              </a:rPr>
              <a:t>社外秘</a:t>
            </a:r>
            <a:endParaRPr kumimoji="1" lang="ja-JP" altLang="en-US" sz="1050" b="1" i="0" dirty="0">
              <a:solidFill>
                <a:srgbClr val="E50013"/>
              </a:solidFill>
              <a:latin typeface="Yu Gothic UI" panose="020B0500000000000000" pitchFamily="50" charset="-128"/>
              <a:ea typeface="Yu Gothic UI" panose="020B0500000000000000" pitchFamily="50" charset="-128"/>
              <a:cs typeface="Arial" panose="020B0604020202020204" pitchFamily="34" charset="0"/>
            </a:endParaRPr>
          </a:p>
        </p:txBody>
      </p:sp>
    </p:spTree>
    <p:extLst>
      <p:ext uri="{BB962C8B-B14F-4D97-AF65-F5344CB8AC3E}">
        <p14:creationId xmlns:p14="http://schemas.microsoft.com/office/powerpoint/2010/main" val="14102818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リード2行">
    <p:bg>
      <p:bgPr>
        <a:solidFill>
          <a:schemeClr val="bg1"/>
        </a:solidFill>
        <a:effectLst/>
      </p:bgPr>
    </p:bg>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4575AA6-3D3F-17A8-3A74-76D809343F3F}"/>
              </a:ext>
            </a:extLst>
          </p:cNvPr>
          <p:cNvSpPr/>
          <p:nvPr userDrawn="1"/>
        </p:nvSpPr>
        <p:spPr>
          <a:xfrm rot="5400000">
            <a:off x="5916000" y="581999"/>
            <a:ext cx="360000" cy="12192000"/>
          </a:xfrm>
          <a:prstGeom prst="rect">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11" name="正方形/長方形 10">
            <a:extLst>
              <a:ext uri="{FF2B5EF4-FFF2-40B4-BE49-F238E27FC236}">
                <a16:creationId xmlns:a16="http://schemas.microsoft.com/office/drawing/2014/main" id="{6EFFFDEC-E5A8-44DE-CA3D-7779D597D83B}"/>
              </a:ext>
            </a:extLst>
          </p:cNvPr>
          <p:cNvSpPr/>
          <p:nvPr userDrawn="1"/>
        </p:nvSpPr>
        <p:spPr>
          <a:xfrm rot="5400000">
            <a:off x="5886708" y="-5886708"/>
            <a:ext cx="418584" cy="12192000"/>
          </a:xfrm>
          <a:prstGeom prst="rect">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12" name="1 つの角を丸めた四角形 11">
            <a:extLst>
              <a:ext uri="{FF2B5EF4-FFF2-40B4-BE49-F238E27FC236}">
                <a16:creationId xmlns:a16="http://schemas.microsoft.com/office/drawing/2014/main" id="{C60BB56D-B5C6-1DD7-E94B-B4B636F5C448}"/>
              </a:ext>
            </a:extLst>
          </p:cNvPr>
          <p:cNvSpPr/>
          <p:nvPr userDrawn="1"/>
        </p:nvSpPr>
        <p:spPr>
          <a:xfrm flipV="1">
            <a:off x="0" y="-1"/>
            <a:ext cx="6096000" cy="792000"/>
          </a:xfrm>
          <a:prstGeom prst="round1Rect">
            <a:avLst>
              <a:gd name="adj" fmla="val 50000"/>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a:solidFill>
                <a:schemeClr val="tx1"/>
              </a:solidFill>
            </a:endParaRPr>
          </a:p>
        </p:txBody>
      </p:sp>
      <p:sp>
        <p:nvSpPr>
          <p:cNvPr id="21" name="Content Placeholder 2">
            <a:extLst>
              <a:ext uri="{FF2B5EF4-FFF2-40B4-BE49-F238E27FC236}">
                <a16:creationId xmlns:a16="http://schemas.microsoft.com/office/drawing/2014/main" id="{D70E51AF-F836-1BD4-B734-999D7E63C0F5}"/>
              </a:ext>
            </a:extLst>
          </p:cNvPr>
          <p:cNvSpPr>
            <a:spLocks noGrp="1"/>
          </p:cNvSpPr>
          <p:nvPr>
            <p:ph idx="11" hasCustomPrompt="1"/>
          </p:nvPr>
        </p:nvSpPr>
        <p:spPr>
          <a:xfrm>
            <a:off x="1025470" y="330926"/>
            <a:ext cx="4669936" cy="189702"/>
          </a:xfrm>
        </p:spPr>
        <p:txBody>
          <a:bodyPr lIns="0" tIns="0" rIns="0" bIns="0" anchor="ctr" anchorCtr="0">
            <a:noAutofit/>
          </a:bodyPr>
          <a:lstStyle>
            <a:lvl1pPr marL="0" indent="0">
              <a:buNone/>
              <a:defRPr sz="1800" b="1" i="0">
                <a:solidFill>
                  <a:schemeClr val="bg1"/>
                </a:solidFill>
                <a:latin typeface="Yu Gothic" panose="020B0400000000000000" pitchFamily="34" charset="-128"/>
                <a:ea typeface="Yu Gothic" panose="020B0400000000000000" pitchFamily="34"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 name="Title 1"/>
          <p:cNvSpPr>
            <a:spLocks noGrp="1"/>
          </p:cNvSpPr>
          <p:nvPr>
            <p:ph type="title" hasCustomPrompt="1"/>
          </p:nvPr>
        </p:nvSpPr>
        <p:spPr>
          <a:xfrm>
            <a:off x="534130" y="996087"/>
            <a:ext cx="10799991" cy="984885"/>
          </a:xfrm>
        </p:spPr>
        <p:txBody>
          <a:bodyPr lIns="0" tIns="0" rIns="0" bIns="0" anchor="t">
            <a:spAutoFit/>
          </a:bodyPr>
          <a:lstStyle>
            <a:lvl1pPr>
              <a:lnSpc>
                <a:spcPct val="100000"/>
              </a:lnSpc>
              <a:defRPr sz="3200" b="1" spc="-120" baseline="0"/>
            </a:lvl1pPr>
          </a:lstStyle>
          <a:p>
            <a:r>
              <a:rPr lang="en-US" dirty="0"/>
              <a:t>Click to edit Master </a:t>
            </a:r>
            <a:br>
              <a:rPr lang="en-US" dirty="0"/>
            </a:br>
            <a:r>
              <a:rPr lang="en-US" dirty="0"/>
              <a:t>title style</a:t>
            </a:r>
          </a:p>
        </p:txBody>
      </p:sp>
      <p:sp>
        <p:nvSpPr>
          <p:cNvPr id="7" name="Footer Placeholder 4">
            <a:extLst>
              <a:ext uri="{FF2B5EF4-FFF2-40B4-BE49-F238E27FC236}">
                <a16:creationId xmlns:a16="http://schemas.microsoft.com/office/drawing/2014/main" id="{FB4675DA-979A-8D2F-5C21-A556E2441F75}"/>
              </a:ext>
            </a:extLst>
          </p:cNvPr>
          <p:cNvSpPr>
            <a:spLocks noGrp="1"/>
          </p:cNvSpPr>
          <p:nvPr>
            <p:ph type="ftr" sz="quarter" idx="3"/>
          </p:nvPr>
        </p:nvSpPr>
        <p:spPr>
          <a:xfrm>
            <a:off x="7543070" y="6564914"/>
            <a:ext cx="4114800" cy="226170"/>
          </a:xfrm>
          <a:prstGeom prst="rect">
            <a:avLst/>
          </a:prstGeom>
        </p:spPr>
        <p:txBody>
          <a:bodyPr vert="horz" lIns="91440" tIns="45720" rIns="91440" bIns="45720" rtlCol="0" anchor="ctr"/>
          <a:lstStyle>
            <a:lvl1pPr algn="r">
              <a:defRPr sz="700" b="1" spc="50" baseline="0">
                <a:solidFill>
                  <a:schemeClr val="bg1"/>
                </a:solidFill>
              </a:defRPr>
            </a:lvl1p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8" name="Slide Number Placeholder 5">
            <a:extLst>
              <a:ext uri="{FF2B5EF4-FFF2-40B4-BE49-F238E27FC236}">
                <a16:creationId xmlns:a16="http://schemas.microsoft.com/office/drawing/2014/main" id="{B0E6937E-1D75-569A-7B69-1E3AB56A716E}"/>
              </a:ext>
            </a:extLst>
          </p:cNvPr>
          <p:cNvSpPr>
            <a:spLocks noGrp="1"/>
          </p:cNvSpPr>
          <p:nvPr>
            <p:ph type="sldNum" sz="quarter" idx="4"/>
          </p:nvPr>
        </p:nvSpPr>
        <p:spPr>
          <a:xfrm>
            <a:off x="11724546" y="6564914"/>
            <a:ext cx="419828" cy="226170"/>
          </a:xfrm>
          <a:prstGeom prst="rect">
            <a:avLst/>
          </a:prstGeom>
        </p:spPr>
        <p:txBody>
          <a:bodyPr vert="horz" lIns="91440" tIns="45720" rIns="91440" bIns="45720" rtlCol="0" anchor="ctr"/>
          <a:lstStyle>
            <a:lvl1pPr algn="ctr">
              <a:defRPr sz="1000">
                <a:solidFill>
                  <a:schemeClr val="bg1"/>
                </a:solidFill>
              </a:defRPr>
            </a:lvl1pPr>
          </a:lstStyle>
          <a:p>
            <a:fld id="{48F63A3B-78C7-47BE-AE5E-E10140E04643}" type="slidenum">
              <a:rPr lang="en-US" smtClean="0"/>
              <a:pPr/>
              <a:t>‹#›</a:t>
            </a:fld>
            <a:endParaRPr lang="en-US" dirty="0"/>
          </a:p>
        </p:txBody>
      </p:sp>
      <p:sp>
        <p:nvSpPr>
          <p:cNvPr id="14" name="テキスト ボックス 13">
            <a:extLst>
              <a:ext uri="{FF2B5EF4-FFF2-40B4-BE49-F238E27FC236}">
                <a16:creationId xmlns:a16="http://schemas.microsoft.com/office/drawing/2014/main" id="{B814FF2E-59A6-7F6E-4B12-CCBC0CAB3CFF}"/>
              </a:ext>
            </a:extLst>
          </p:cNvPr>
          <p:cNvSpPr txBox="1">
            <a:spLocks noChangeAspect="1"/>
          </p:cNvSpPr>
          <p:nvPr userDrawn="1"/>
        </p:nvSpPr>
        <p:spPr>
          <a:xfrm>
            <a:off x="11334121" y="1"/>
            <a:ext cx="857879" cy="418584"/>
          </a:xfrm>
          <a:prstGeom prst="rect">
            <a:avLst/>
          </a:prstGeom>
          <a:solidFill>
            <a:schemeClr val="tx1"/>
          </a:solidFill>
        </p:spPr>
        <p:txBody>
          <a:bodyPr wrap="square" lIns="0" tIns="0" rIns="0" bIns="0" rtlCol="0" anchor="ctr" anchorCtr="0">
            <a:noAutofit/>
          </a:bodyPr>
          <a:lstStyle/>
          <a:p>
            <a:pPr algn="ctr"/>
            <a:r>
              <a:rPr lang="ja-JP" altLang="en-US" sz="1050" b="1" i="0">
                <a:solidFill>
                  <a:schemeClr val="bg1"/>
                </a:solidFill>
                <a:latin typeface="Yu Gothic UI" panose="020B0500000000000000" pitchFamily="50" charset="-128"/>
                <a:ea typeface="Yu Gothic UI" panose="020B0500000000000000" pitchFamily="50" charset="-128"/>
                <a:cs typeface="Arial" panose="020B0604020202020204" pitchFamily="34" charset="0"/>
              </a:rPr>
              <a:t>社外秘</a:t>
            </a:r>
            <a:endParaRPr kumimoji="1" lang="ja-JP" altLang="en-US" sz="1050" b="1" i="0" dirty="0">
              <a:solidFill>
                <a:schemeClr val="bg1"/>
              </a:solidFill>
              <a:latin typeface="Yu Gothic UI" panose="020B0500000000000000" pitchFamily="50" charset="-128"/>
              <a:ea typeface="Yu Gothic UI" panose="020B0500000000000000" pitchFamily="50" charset="-128"/>
              <a:cs typeface="Arial" panose="020B0604020202020204" pitchFamily="34" charset="0"/>
            </a:endParaRPr>
          </a:p>
        </p:txBody>
      </p:sp>
      <p:sp>
        <p:nvSpPr>
          <p:cNvPr id="3" name="円/楕円 2">
            <a:extLst>
              <a:ext uri="{FF2B5EF4-FFF2-40B4-BE49-F238E27FC236}">
                <a16:creationId xmlns:a16="http://schemas.microsoft.com/office/drawing/2014/main" id="{642E563F-040E-1C90-2038-C02613B74B90}"/>
              </a:ext>
            </a:extLst>
          </p:cNvPr>
          <p:cNvSpPr/>
          <p:nvPr userDrawn="1"/>
        </p:nvSpPr>
        <p:spPr>
          <a:xfrm>
            <a:off x="329072" y="148752"/>
            <a:ext cx="494494" cy="494494"/>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0" name="Content Placeholder 2">
            <a:extLst>
              <a:ext uri="{FF2B5EF4-FFF2-40B4-BE49-F238E27FC236}">
                <a16:creationId xmlns:a16="http://schemas.microsoft.com/office/drawing/2014/main" id="{793A6058-9BFA-8F2C-A219-22A4078C3F53}"/>
              </a:ext>
            </a:extLst>
          </p:cNvPr>
          <p:cNvSpPr>
            <a:spLocks noGrp="1"/>
          </p:cNvSpPr>
          <p:nvPr>
            <p:ph idx="10" hasCustomPrompt="1"/>
          </p:nvPr>
        </p:nvSpPr>
        <p:spPr>
          <a:xfrm>
            <a:off x="329072" y="204088"/>
            <a:ext cx="494494" cy="418584"/>
          </a:xfrm>
        </p:spPr>
        <p:txBody>
          <a:bodyPr lIns="0" tIns="0" rIns="0" bIns="0" anchor="ctr">
            <a:noAutofit/>
          </a:bodyPr>
          <a:lstStyle>
            <a:lvl1pPr marL="0" indent="0" algn="ctr">
              <a:buNone/>
              <a:defRPr sz="1600" b="0" i="0">
                <a:solidFill>
                  <a:srgbClr val="E50013"/>
                </a:solidFill>
                <a:latin typeface="Yu Gothic UI" panose="020B0500000000000000" pitchFamily="50" charset="-128"/>
                <a:ea typeface="Yu Gothic UI" panose="020B0500000000000000" pitchFamily="50"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903898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リード2行">
    <p:bg>
      <p:bgPr>
        <a:solidFill>
          <a:schemeClr val="bg1"/>
        </a:solidFill>
        <a:effectLst/>
      </p:bgPr>
    </p:bg>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6EFFFDEC-E5A8-44DE-CA3D-7779D597D83B}"/>
              </a:ext>
            </a:extLst>
          </p:cNvPr>
          <p:cNvSpPr/>
          <p:nvPr userDrawn="1"/>
        </p:nvSpPr>
        <p:spPr>
          <a:xfrm rot="5400000">
            <a:off x="5886708" y="-5886708"/>
            <a:ext cx="418584" cy="12192000"/>
          </a:xfrm>
          <a:prstGeom prst="rect">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12" name="1 つの角を丸めた四角形 11">
            <a:extLst>
              <a:ext uri="{FF2B5EF4-FFF2-40B4-BE49-F238E27FC236}">
                <a16:creationId xmlns:a16="http://schemas.microsoft.com/office/drawing/2014/main" id="{C60BB56D-B5C6-1DD7-E94B-B4B636F5C448}"/>
              </a:ext>
            </a:extLst>
          </p:cNvPr>
          <p:cNvSpPr/>
          <p:nvPr userDrawn="1"/>
        </p:nvSpPr>
        <p:spPr>
          <a:xfrm flipV="1">
            <a:off x="0" y="-1"/>
            <a:ext cx="6096000" cy="792000"/>
          </a:xfrm>
          <a:prstGeom prst="round1Rect">
            <a:avLst>
              <a:gd name="adj" fmla="val 50000"/>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a:solidFill>
                <a:schemeClr val="tx1"/>
              </a:solidFill>
            </a:endParaRPr>
          </a:p>
        </p:txBody>
      </p:sp>
      <p:sp>
        <p:nvSpPr>
          <p:cNvPr id="4" name="コンテンツ プレースホルダー 3">
            <a:extLst>
              <a:ext uri="{FF2B5EF4-FFF2-40B4-BE49-F238E27FC236}">
                <a16:creationId xmlns:a16="http://schemas.microsoft.com/office/drawing/2014/main" id="{CDE9C2E1-7158-2035-A893-82AB738D9D84}"/>
              </a:ext>
            </a:extLst>
          </p:cNvPr>
          <p:cNvSpPr txBox="1">
            <a:spLocks noChangeAspect="1"/>
          </p:cNvSpPr>
          <p:nvPr userDrawn="1"/>
        </p:nvSpPr>
        <p:spPr>
          <a:xfrm>
            <a:off x="0" y="0"/>
            <a:ext cx="792000" cy="792000"/>
          </a:xfrm>
          <a:prstGeom prst="rect">
            <a:avLst/>
          </a:prstGeom>
          <a:solidFill>
            <a:schemeClr val="bg1"/>
          </a:solidFill>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bg1"/>
                </a:solidFill>
                <a:latin typeface="Yu Gothic UI" panose="020B0500000000000000" pitchFamily="50" charset="-128"/>
                <a:ea typeface="Yu Gothic UI" panose="020B0500000000000000" pitchFamily="50" charset="-128"/>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kumimoji="1" lang="ja-JP" altLang="en-US" sz="2000" b="1">
              <a:solidFill>
                <a:srgbClr val="E50013"/>
              </a:solidFill>
            </a:endParaRPr>
          </a:p>
        </p:txBody>
      </p:sp>
      <p:sp>
        <p:nvSpPr>
          <p:cNvPr id="5" name="1 つの角を丸めた四角形 4">
            <a:extLst>
              <a:ext uri="{FF2B5EF4-FFF2-40B4-BE49-F238E27FC236}">
                <a16:creationId xmlns:a16="http://schemas.microsoft.com/office/drawing/2014/main" id="{C8729D29-2164-029C-68A6-08AC12B98630}"/>
              </a:ext>
            </a:extLst>
          </p:cNvPr>
          <p:cNvSpPr/>
          <p:nvPr userDrawn="1"/>
        </p:nvSpPr>
        <p:spPr>
          <a:xfrm rot="10800000" flipV="1">
            <a:off x="12732253" y="6065999"/>
            <a:ext cx="2482392" cy="792000"/>
          </a:xfrm>
          <a:prstGeom prst="round1Rect">
            <a:avLst>
              <a:gd name="adj" fmla="val 50000"/>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a:solidFill>
                <a:schemeClr val="tx1"/>
              </a:solidFill>
            </a:endParaRPr>
          </a:p>
        </p:txBody>
      </p:sp>
      <p:sp>
        <p:nvSpPr>
          <p:cNvPr id="13" name="正方形/長方形 12">
            <a:extLst>
              <a:ext uri="{FF2B5EF4-FFF2-40B4-BE49-F238E27FC236}">
                <a16:creationId xmlns:a16="http://schemas.microsoft.com/office/drawing/2014/main" id="{C4575AA6-3D3F-17A8-3A74-76D809343F3F}"/>
              </a:ext>
            </a:extLst>
          </p:cNvPr>
          <p:cNvSpPr/>
          <p:nvPr userDrawn="1"/>
        </p:nvSpPr>
        <p:spPr>
          <a:xfrm rot="5400000">
            <a:off x="5916000" y="581999"/>
            <a:ext cx="360000" cy="12192000"/>
          </a:xfrm>
          <a:prstGeom prst="rect">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1" name="Content Placeholder 2">
            <a:extLst>
              <a:ext uri="{FF2B5EF4-FFF2-40B4-BE49-F238E27FC236}">
                <a16:creationId xmlns:a16="http://schemas.microsoft.com/office/drawing/2014/main" id="{D70E51AF-F836-1BD4-B734-999D7E63C0F5}"/>
              </a:ext>
            </a:extLst>
          </p:cNvPr>
          <p:cNvSpPr>
            <a:spLocks noGrp="1"/>
          </p:cNvSpPr>
          <p:nvPr>
            <p:ph idx="11" hasCustomPrompt="1"/>
          </p:nvPr>
        </p:nvSpPr>
        <p:spPr>
          <a:xfrm>
            <a:off x="1025470" y="337028"/>
            <a:ext cx="3600000" cy="183600"/>
          </a:xfrm>
        </p:spPr>
        <p:txBody>
          <a:bodyPr lIns="0" tIns="0" rIns="0" bIns="0" anchor="ctr" anchorCtr="0">
            <a:noAutofit/>
          </a:bodyPr>
          <a:lstStyle>
            <a:lvl1pPr marL="0" indent="0">
              <a:buNone/>
              <a:defRPr sz="1200" b="1" i="0">
                <a:solidFill>
                  <a:schemeClr val="bg1"/>
                </a:solidFill>
                <a:latin typeface="Yu Gothic" panose="020B0400000000000000" pitchFamily="34" charset="-128"/>
                <a:ea typeface="Yu Gothic" panose="020B0400000000000000" pitchFamily="34"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2" name="Title 1"/>
          <p:cNvSpPr>
            <a:spLocks noGrp="1"/>
          </p:cNvSpPr>
          <p:nvPr>
            <p:ph type="title" hasCustomPrompt="1"/>
          </p:nvPr>
        </p:nvSpPr>
        <p:spPr>
          <a:xfrm>
            <a:off x="534130" y="996087"/>
            <a:ext cx="10799991" cy="984885"/>
          </a:xfrm>
        </p:spPr>
        <p:txBody>
          <a:bodyPr lIns="0" tIns="0" rIns="0" bIns="0" anchor="t">
            <a:spAutoFit/>
          </a:bodyPr>
          <a:lstStyle>
            <a:lvl1pPr>
              <a:lnSpc>
                <a:spcPct val="100000"/>
              </a:lnSpc>
              <a:defRPr sz="3200" b="1" spc="-120" baseline="0"/>
            </a:lvl1pPr>
          </a:lstStyle>
          <a:p>
            <a:r>
              <a:rPr lang="en-US" dirty="0"/>
              <a:t>Click to edit Master </a:t>
            </a:r>
            <a:br>
              <a:rPr lang="en-US" dirty="0"/>
            </a:br>
            <a:r>
              <a:rPr lang="en-US" dirty="0"/>
              <a:t>title style</a:t>
            </a:r>
          </a:p>
        </p:txBody>
      </p:sp>
      <p:sp>
        <p:nvSpPr>
          <p:cNvPr id="20" name="Content Placeholder 2">
            <a:extLst>
              <a:ext uri="{FF2B5EF4-FFF2-40B4-BE49-F238E27FC236}">
                <a16:creationId xmlns:a16="http://schemas.microsoft.com/office/drawing/2014/main" id="{793A6058-9BFA-8F2C-A219-22A4078C3F53}"/>
              </a:ext>
            </a:extLst>
          </p:cNvPr>
          <p:cNvSpPr>
            <a:spLocks noGrp="1"/>
          </p:cNvSpPr>
          <p:nvPr>
            <p:ph idx="10" hasCustomPrompt="1"/>
          </p:nvPr>
        </p:nvSpPr>
        <p:spPr>
          <a:xfrm>
            <a:off x="164536" y="179508"/>
            <a:ext cx="494494" cy="418584"/>
          </a:xfrm>
        </p:spPr>
        <p:txBody>
          <a:bodyPr lIns="0" tIns="0" rIns="0" bIns="0" anchor="ctr">
            <a:noAutofit/>
          </a:bodyPr>
          <a:lstStyle>
            <a:lvl1pPr marL="0" indent="0" algn="ctr">
              <a:buNone/>
              <a:defRPr sz="1600" b="0" i="0">
                <a:solidFill>
                  <a:srgbClr val="E50013"/>
                </a:solidFill>
                <a:latin typeface="Yu Gothic UI" panose="020B0500000000000000" pitchFamily="50" charset="-128"/>
                <a:ea typeface="Yu Gothic UI" panose="020B0500000000000000" pitchFamily="50"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7" name="Footer Placeholder 4">
            <a:extLst>
              <a:ext uri="{FF2B5EF4-FFF2-40B4-BE49-F238E27FC236}">
                <a16:creationId xmlns:a16="http://schemas.microsoft.com/office/drawing/2014/main" id="{FB4675DA-979A-8D2F-5C21-A556E2441F75}"/>
              </a:ext>
            </a:extLst>
          </p:cNvPr>
          <p:cNvSpPr>
            <a:spLocks noGrp="1"/>
          </p:cNvSpPr>
          <p:nvPr>
            <p:ph type="ftr" sz="quarter" idx="3"/>
          </p:nvPr>
        </p:nvSpPr>
        <p:spPr>
          <a:xfrm>
            <a:off x="7543070" y="6564914"/>
            <a:ext cx="4114800" cy="226170"/>
          </a:xfrm>
          <a:prstGeom prst="rect">
            <a:avLst/>
          </a:prstGeom>
        </p:spPr>
        <p:txBody>
          <a:bodyPr vert="horz" lIns="91440" tIns="45720" rIns="91440" bIns="45720" rtlCol="0" anchor="ctr"/>
          <a:lstStyle>
            <a:lvl1pPr algn="r">
              <a:defRPr sz="700" spc="50" baseline="0">
                <a:solidFill>
                  <a:schemeClr val="bg1"/>
                </a:solidFill>
              </a:defRPr>
            </a:lvl1p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8" name="Slide Number Placeholder 5">
            <a:extLst>
              <a:ext uri="{FF2B5EF4-FFF2-40B4-BE49-F238E27FC236}">
                <a16:creationId xmlns:a16="http://schemas.microsoft.com/office/drawing/2014/main" id="{B0E6937E-1D75-569A-7B69-1E3AB56A716E}"/>
              </a:ext>
            </a:extLst>
          </p:cNvPr>
          <p:cNvSpPr>
            <a:spLocks noGrp="1"/>
          </p:cNvSpPr>
          <p:nvPr>
            <p:ph type="sldNum" sz="quarter" idx="4"/>
          </p:nvPr>
        </p:nvSpPr>
        <p:spPr>
          <a:xfrm>
            <a:off x="11724546" y="6564914"/>
            <a:ext cx="419828" cy="226170"/>
          </a:xfrm>
          <a:prstGeom prst="rect">
            <a:avLst/>
          </a:prstGeom>
        </p:spPr>
        <p:txBody>
          <a:bodyPr vert="horz" lIns="91440" tIns="45720" rIns="91440" bIns="45720" rtlCol="0" anchor="ctr"/>
          <a:lstStyle>
            <a:lvl1pPr algn="ctr">
              <a:defRPr sz="1000">
                <a:solidFill>
                  <a:schemeClr val="bg1"/>
                </a:solidFill>
              </a:defRPr>
            </a:lvl1pPr>
          </a:lstStyle>
          <a:p>
            <a:fld id="{48F63A3B-78C7-47BE-AE5E-E10140E04643}" type="slidenum">
              <a:rPr lang="en-US" smtClean="0"/>
              <a:pPr/>
              <a:t>‹#›</a:t>
            </a:fld>
            <a:endParaRPr lang="en-US" dirty="0"/>
          </a:p>
        </p:txBody>
      </p:sp>
      <p:sp>
        <p:nvSpPr>
          <p:cNvPr id="14" name="テキスト ボックス 13">
            <a:extLst>
              <a:ext uri="{FF2B5EF4-FFF2-40B4-BE49-F238E27FC236}">
                <a16:creationId xmlns:a16="http://schemas.microsoft.com/office/drawing/2014/main" id="{B814FF2E-59A6-7F6E-4B12-CCBC0CAB3CFF}"/>
              </a:ext>
            </a:extLst>
          </p:cNvPr>
          <p:cNvSpPr txBox="1">
            <a:spLocks noChangeAspect="1"/>
          </p:cNvSpPr>
          <p:nvPr userDrawn="1"/>
        </p:nvSpPr>
        <p:spPr>
          <a:xfrm>
            <a:off x="11436546" y="107999"/>
            <a:ext cx="576000" cy="576000"/>
          </a:xfrm>
          <a:prstGeom prst="ellipse">
            <a:avLst/>
          </a:prstGeom>
          <a:solidFill>
            <a:schemeClr val="tx1"/>
          </a:solidFill>
        </p:spPr>
        <p:txBody>
          <a:bodyPr wrap="square" lIns="0" tIns="0" rIns="0" bIns="0" rtlCol="0" anchor="ctr" anchorCtr="0">
            <a:noAutofit/>
          </a:bodyPr>
          <a:lstStyle/>
          <a:p>
            <a:pPr algn="ctr"/>
            <a:r>
              <a:rPr lang="ja-JP" altLang="en-US" sz="1050" b="1" i="0">
                <a:solidFill>
                  <a:schemeClr val="bg1"/>
                </a:solidFill>
                <a:latin typeface="Yu Gothic UI" panose="020B0500000000000000" pitchFamily="50" charset="-128"/>
                <a:ea typeface="Yu Gothic UI" panose="020B0500000000000000" pitchFamily="50" charset="-128"/>
                <a:cs typeface="Arial" panose="020B0604020202020204" pitchFamily="34" charset="0"/>
              </a:rPr>
              <a:t>社外秘</a:t>
            </a:r>
            <a:endParaRPr kumimoji="1" lang="ja-JP" altLang="en-US" sz="1050" b="1" i="0" dirty="0">
              <a:solidFill>
                <a:schemeClr val="bg1"/>
              </a:solidFill>
              <a:latin typeface="Yu Gothic UI" panose="020B0500000000000000" pitchFamily="50" charset="-128"/>
              <a:ea typeface="Yu Gothic UI" panose="020B0500000000000000" pitchFamily="50" charset="-128"/>
              <a:cs typeface="Arial" panose="020B0604020202020204" pitchFamily="34" charset="0"/>
            </a:endParaRPr>
          </a:p>
        </p:txBody>
      </p:sp>
    </p:spTree>
    <p:extLst>
      <p:ext uri="{BB962C8B-B14F-4D97-AF65-F5344CB8AC3E}">
        <p14:creationId xmlns:p14="http://schemas.microsoft.com/office/powerpoint/2010/main" val="37439859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リードなし">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6D0BCBB-38AA-9952-1879-7B2E4D8D60BE}"/>
              </a:ext>
            </a:extLst>
          </p:cNvPr>
          <p:cNvSpPr>
            <a:spLocks noGrp="1"/>
          </p:cNvSpPr>
          <p:nvPr>
            <p:ph idx="11" hasCustomPrompt="1"/>
          </p:nvPr>
        </p:nvSpPr>
        <p:spPr>
          <a:xfrm>
            <a:off x="188016" y="418584"/>
            <a:ext cx="3600000" cy="183600"/>
          </a:xfrm>
        </p:spPr>
        <p:txBody>
          <a:bodyPr lIns="0" tIns="0" rIns="0" bIns="0" anchor="ctr" anchorCtr="0">
            <a:noAutofit/>
          </a:bodyPr>
          <a:lstStyle>
            <a:lvl1pPr marL="0" indent="0">
              <a:buNone/>
              <a:defRPr sz="1200" b="1" i="0">
                <a:solidFill>
                  <a:schemeClr val="tx1"/>
                </a:solidFill>
                <a:latin typeface="Yu Gothic" panose="020B0400000000000000" pitchFamily="34" charset="-128"/>
                <a:ea typeface="Yu Gothic" panose="020B0400000000000000" pitchFamily="34" charset="-128"/>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3" name="正方形/長方形 2">
            <a:extLst>
              <a:ext uri="{FF2B5EF4-FFF2-40B4-BE49-F238E27FC236}">
                <a16:creationId xmlns:a16="http://schemas.microsoft.com/office/drawing/2014/main" id="{555C093D-B516-9841-7771-ADF1EB166D7C}"/>
              </a:ext>
            </a:extLst>
          </p:cNvPr>
          <p:cNvSpPr/>
          <p:nvPr userDrawn="1"/>
        </p:nvSpPr>
        <p:spPr>
          <a:xfrm>
            <a:off x="0" y="148175"/>
            <a:ext cx="53975" cy="47730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a:solidFill>
                <a:schemeClr val="tx1"/>
              </a:solidFill>
            </a:endParaRPr>
          </a:p>
        </p:txBody>
      </p:sp>
      <p:sp>
        <p:nvSpPr>
          <p:cNvPr id="4" name="Content Placeholder 2">
            <a:extLst>
              <a:ext uri="{FF2B5EF4-FFF2-40B4-BE49-F238E27FC236}">
                <a16:creationId xmlns:a16="http://schemas.microsoft.com/office/drawing/2014/main" id="{8BF3574B-3453-8E85-0580-431C795559FB}"/>
              </a:ext>
            </a:extLst>
          </p:cNvPr>
          <p:cNvSpPr>
            <a:spLocks noGrp="1"/>
          </p:cNvSpPr>
          <p:nvPr>
            <p:ph idx="10" hasCustomPrompt="1"/>
          </p:nvPr>
        </p:nvSpPr>
        <p:spPr>
          <a:xfrm>
            <a:off x="188016" y="204088"/>
            <a:ext cx="3600000" cy="154800"/>
          </a:xfrm>
        </p:spPr>
        <p:txBody>
          <a:bodyPr lIns="0" tIns="0" rIns="0" bIns="0">
            <a:normAutofit/>
          </a:bodyPr>
          <a:lstStyle>
            <a:lvl1pPr marL="0" indent="0">
              <a:buNone/>
              <a:defRPr sz="1000" b="1" i="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6" name="Footer Placeholder 4">
            <a:extLst>
              <a:ext uri="{FF2B5EF4-FFF2-40B4-BE49-F238E27FC236}">
                <a16:creationId xmlns:a16="http://schemas.microsoft.com/office/drawing/2014/main" id="{5DE2D73F-7B88-FBE3-E415-9DDF4880F1BA}"/>
              </a:ext>
            </a:extLst>
          </p:cNvPr>
          <p:cNvSpPr>
            <a:spLocks noGrp="1"/>
          </p:cNvSpPr>
          <p:nvPr>
            <p:ph type="ftr" sz="quarter" idx="3"/>
          </p:nvPr>
        </p:nvSpPr>
        <p:spPr>
          <a:xfrm>
            <a:off x="7543070" y="6631829"/>
            <a:ext cx="4114800" cy="226170"/>
          </a:xfrm>
          <a:prstGeom prst="rect">
            <a:avLst/>
          </a:prstGeom>
        </p:spPr>
        <p:txBody>
          <a:bodyPr vert="horz" lIns="91440" tIns="45720" rIns="91440" bIns="45720" rtlCol="0" anchor="ctr"/>
          <a:lstStyle>
            <a:lvl1pPr algn="r">
              <a:defRPr sz="700" spc="50" baseline="0">
                <a:solidFill>
                  <a:schemeClr val="tx1">
                    <a:tint val="75000"/>
                  </a:schemeClr>
                </a:solidFill>
              </a:defRPr>
            </a:lvl1p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7" name="Slide Number Placeholder 5">
            <a:extLst>
              <a:ext uri="{FF2B5EF4-FFF2-40B4-BE49-F238E27FC236}">
                <a16:creationId xmlns:a16="http://schemas.microsoft.com/office/drawing/2014/main" id="{F7B234F0-0135-6C8C-7877-DF64AB3C231F}"/>
              </a:ext>
            </a:extLst>
          </p:cNvPr>
          <p:cNvSpPr>
            <a:spLocks noGrp="1"/>
          </p:cNvSpPr>
          <p:nvPr>
            <p:ph type="sldNum" sz="quarter" idx="4"/>
          </p:nvPr>
        </p:nvSpPr>
        <p:spPr>
          <a:xfrm>
            <a:off x="11724546" y="6631830"/>
            <a:ext cx="419828" cy="226170"/>
          </a:xfrm>
          <a:prstGeom prst="rect">
            <a:avLst/>
          </a:prstGeom>
        </p:spPr>
        <p:txBody>
          <a:bodyPr vert="horz" lIns="91440" tIns="45720" rIns="91440" bIns="45720" rtlCol="0" anchor="ctr"/>
          <a:lstStyle>
            <a:lvl1pPr algn="ctr">
              <a:defRPr sz="1000">
                <a:solidFill>
                  <a:schemeClr val="tx1">
                    <a:tint val="75000"/>
                  </a:schemeClr>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1424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暗転">
    <p:bg>
      <p:bgPr>
        <a:solidFill>
          <a:schemeClr val="tx2"/>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136B542-264B-D836-68C4-6592EAF2A47D}"/>
              </a:ext>
            </a:extLst>
          </p:cNvPr>
          <p:cNvSpPr>
            <a:spLocks noGrp="1"/>
          </p:cNvSpPr>
          <p:nvPr>
            <p:ph type="ftr" sz="quarter" idx="3"/>
          </p:nvPr>
        </p:nvSpPr>
        <p:spPr>
          <a:xfrm>
            <a:off x="7543070" y="6631829"/>
            <a:ext cx="4114800" cy="226170"/>
          </a:xfrm>
          <a:prstGeom prst="rect">
            <a:avLst/>
          </a:prstGeom>
        </p:spPr>
        <p:txBody>
          <a:bodyPr vert="horz" lIns="91440" tIns="45720" rIns="91440" bIns="45720" rtlCol="0" anchor="ctr"/>
          <a:lstStyle>
            <a:lvl1pPr algn="r">
              <a:defRPr sz="700" spc="50" baseline="0">
                <a:solidFill>
                  <a:schemeClr val="bg1"/>
                </a:solidFill>
              </a:defRPr>
            </a:lvl1p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5" name="Slide Number Placeholder 5">
            <a:extLst>
              <a:ext uri="{FF2B5EF4-FFF2-40B4-BE49-F238E27FC236}">
                <a16:creationId xmlns:a16="http://schemas.microsoft.com/office/drawing/2014/main" id="{8D80BCED-5F1B-27BC-323C-299AB05DB3F8}"/>
              </a:ext>
            </a:extLst>
          </p:cNvPr>
          <p:cNvSpPr>
            <a:spLocks noGrp="1"/>
          </p:cNvSpPr>
          <p:nvPr>
            <p:ph type="sldNum" sz="quarter" idx="4"/>
          </p:nvPr>
        </p:nvSpPr>
        <p:spPr>
          <a:xfrm>
            <a:off x="11724546" y="6631830"/>
            <a:ext cx="419828" cy="226170"/>
          </a:xfrm>
          <a:prstGeom prst="rect">
            <a:avLst/>
          </a:prstGeom>
        </p:spPr>
        <p:txBody>
          <a:bodyPr vert="horz" lIns="91440" tIns="45720" rIns="91440" bIns="45720" rtlCol="0" anchor="ctr"/>
          <a:lstStyle>
            <a:lvl1pPr algn="ctr">
              <a:defRPr sz="1000">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6229746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543070" y="6631829"/>
            <a:ext cx="4114800" cy="226170"/>
          </a:xfrm>
          <a:prstGeom prst="rect">
            <a:avLst/>
          </a:prstGeom>
        </p:spPr>
        <p:txBody>
          <a:bodyPr vert="horz" lIns="91440" tIns="45720" rIns="91440" bIns="45720" rtlCol="0" anchor="ctr"/>
          <a:lstStyle>
            <a:lvl1pPr algn="r">
              <a:defRPr sz="700" spc="50" baseline="0">
                <a:solidFill>
                  <a:schemeClr val="tx1">
                    <a:tint val="75000"/>
                  </a:schemeClr>
                </a:solidFill>
              </a:defRPr>
            </a:lvl1pPr>
          </a:lstStyle>
          <a:p>
            <a:r>
              <a:rPr lang="en-US" dirty="0" err="1"/>
              <a:t>ハウス食品グループ本社株式会社</a:t>
            </a:r>
            <a:endParaRPr lang="en-US" dirty="0"/>
          </a:p>
        </p:txBody>
      </p:sp>
      <p:sp>
        <p:nvSpPr>
          <p:cNvPr id="6" name="Slide Number Placeholder 5"/>
          <p:cNvSpPr>
            <a:spLocks noGrp="1"/>
          </p:cNvSpPr>
          <p:nvPr>
            <p:ph type="sldNum" sz="quarter" idx="4"/>
          </p:nvPr>
        </p:nvSpPr>
        <p:spPr>
          <a:xfrm>
            <a:off x="11724546" y="6631830"/>
            <a:ext cx="419828" cy="226170"/>
          </a:xfrm>
          <a:prstGeom prst="rect">
            <a:avLst/>
          </a:prstGeom>
        </p:spPr>
        <p:txBody>
          <a:bodyPr vert="horz" lIns="91440" tIns="45720" rIns="91440" bIns="45720" rtlCol="0" anchor="ctr"/>
          <a:lstStyle>
            <a:lvl1pPr algn="ctr">
              <a:defRPr sz="1000">
                <a:solidFill>
                  <a:schemeClr val="tx1">
                    <a:tint val="75000"/>
                  </a:schemeClr>
                </a:solidFill>
              </a:defRPr>
            </a:lvl1pPr>
          </a:lstStyle>
          <a:p>
            <a:fld id="{48F63A3B-78C7-47BE-AE5E-E10140E04643}" type="slidenum">
              <a:rPr lang="en-US" smtClean="0"/>
              <a:pPr/>
              <a:t>‹#›</a:t>
            </a:fld>
            <a:endParaRPr lang="en-US" dirty="0"/>
          </a:p>
        </p:txBody>
      </p:sp>
      <p:cxnSp>
        <p:nvCxnSpPr>
          <p:cNvPr id="13" name="直線コネクタ 12">
            <a:extLst>
              <a:ext uri="{FF2B5EF4-FFF2-40B4-BE49-F238E27FC236}">
                <a16:creationId xmlns:a16="http://schemas.microsoft.com/office/drawing/2014/main" id="{E7BD06FC-210C-606F-6A0A-2D2152819169}"/>
              </a:ext>
            </a:extLst>
          </p:cNvPr>
          <p:cNvCxnSpPr>
            <a:cxnSpLocks/>
          </p:cNvCxnSpPr>
          <p:nvPr userDrawn="1"/>
        </p:nvCxnSpPr>
        <p:spPr>
          <a:xfrm>
            <a:off x="11685715" y="6631830"/>
            <a:ext cx="0" cy="22617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499703"/>
      </p:ext>
    </p:extLst>
  </p:cSld>
  <p:clrMap bg1="lt1" tx1="dk1" bg2="lt2" tx2="dk2" accent1="accent1" accent2="accent2" accent3="accent3" accent4="accent4" accent5="accent5" accent6="accent6" hlink="hlink" folHlink="folHlink"/>
  <p:sldLayoutIdLst>
    <p:sldLayoutId id="2147483676" r:id="rId1"/>
    <p:sldLayoutId id="2147483689" r:id="rId2"/>
    <p:sldLayoutId id="2147483682" r:id="rId3"/>
    <p:sldLayoutId id="2147483684" r:id="rId4"/>
    <p:sldLayoutId id="2147483685" r:id="rId5"/>
    <p:sldLayoutId id="2147483686" r:id="rId6"/>
    <p:sldLayoutId id="2147483687" r:id="rId7"/>
    <p:sldLayoutId id="2147483683" r:id="rId8"/>
    <p:sldLayoutId id="2147483677" r:id="rId9"/>
    <p:sldLayoutId id="2147483681" r:id="rId10"/>
  </p:sldLayoutIdLst>
  <p:hf hdr="0" dt="0"/>
  <p:txStyles>
    <p:title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624825"/>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2.jpe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18.png"/><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74C479F-0DBF-49F1-061F-08C9C16D8A8B}"/>
            </a:ext>
          </a:extLst>
        </p:cNvPr>
        <p:cNvGrpSpPr/>
        <p:nvPr/>
      </p:nvGrpSpPr>
      <p:grpSpPr>
        <a:xfrm>
          <a:off x="0" y="0"/>
          <a:ext cx="0" cy="0"/>
          <a:chOff x="0" y="0"/>
          <a:chExt cx="0" cy="0"/>
        </a:xfrm>
      </p:grpSpPr>
      <p:sp>
        <p:nvSpPr>
          <p:cNvPr id="18" name="角丸四角形 17">
            <a:extLst>
              <a:ext uri="{FF2B5EF4-FFF2-40B4-BE49-F238E27FC236}">
                <a16:creationId xmlns:a16="http://schemas.microsoft.com/office/drawing/2014/main" id="{19DE83B1-A55F-9676-21DB-FF0AEB19D71D}"/>
              </a:ext>
            </a:extLst>
          </p:cNvPr>
          <p:cNvSpPr>
            <a:spLocks noGrp="1" noRot="1" noMove="1" noResize="1" noEditPoints="1" noAdjustHandles="1" noChangeArrowheads="1" noChangeShapeType="1"/>
          </p:cNvSpPr>
          <p:nvPr/>
        </p:nvSpPr>
        <p:spPr>
          <a:xfrm>
            <a:off x="361200" y="359998"/>
            <a:ext cx="11469600" cy="6138000"/>
          </a:xfrm>
          <a:prstGeom prst="roundRect">
            <a:avLst>
              <a:gd name="adj" fmla="val 6493"/>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游ゴシック" panose="02110004020202020204"/>
              <a:ea typeface="游ゴシック" panose="020B0400000000000000" pitchFamily="50" charset="-128"/>
              <a:cs typeface="+mn-cs"/>
            </a:endParaRPr>
          </a:p>
        </p:txBody>
      </p:sp>
      <p:sp>
        <p:nvSpPr>
          <p:cNvPr id="9" name="タイトル 2">
            <a:extLst>
              <a:ext uri="{FF2B5EF4-FFF2-40B4-BE49-F238E27FC236}">
                <a16:creationId xmlns:a16="http://schemas.microsoft.com/office/drawing/2014/main" id="{5970DB9C-A138-DB31-D582-BE8D3A487297}"/>
              </a:ext>
            </a:extLst>
          </p:cNvPr>
          <p:cNvSpPr txBox="1">
            <a:spLocks/>
          </p:cNvSpPr>
          <p:nvPr/>
        </p:nvSpPr>
        <p:spPr>
          <a:xfrm>
            <a:off x="1115951" y="1778739"/>
            <a:ext cx="11190649" cy="984885"/>
          </a:xfrm>
          <a:prstGeom prst="rect">
            <a:avLst/>
          </a:prstGeom>
        </p:spPr>
        <p:txBody>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50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ビジョン</a:t>
            </a:r>
            <a:r>
              <a:rPr kumimoji="0" lang="en-US" altLang="ja-JP" sz="50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MAP</a:t>
            </a:r>
            <a:r>
              <a:rPr kumimoji="0" lang="ja-JP" altLang="en-US" sz="5000" b="1" i="0" u="none" strike="noStrike" kern="1200" cap="none" spc="-15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mj-cs"/>
              </a:rPr>
              <a:t>が新しく</a:t>
            </a:r>
            <a:r>
              <a:rPr kumimoji="0" lang="ja-JP" altLang="en-US" sz="50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なりました</a:t>
            </a:r>
            <a:r>
              <a:rPr kumimoji="0" lang="en-US" altLang="ja-JP" sz="5000" b="1" i="0" u="none" strike="noStrike" kern="1200" cap="none" spc="-15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a:t>
            </a:r>
          </a:p>
        </p:txBody>
      </p:sp>
      <p:sp>
        <p:nvSpPr>
          <p:cNvPr id="2" name="タイトル 2">
            <a:extLst>
              <a:ext uri="{FF2B5EF4-FFF2-40B4-BE49-F238E27FC236}">
                <a16:creationId xmlns:a16="http://schemas.microsoft.com/office/drawing/2014/main" id="{E229B782-459E-DCAE-70CA-0564AC9EE5C3}"/>
              </a:ext>
            </a:extLst>
          </p:cNvPr>
          <p:cNvSpPr txBox="1">
            <a:spLocks/>
          </p:cNvSpPr>
          <p:nvPr/>
        </p:nvSpPr>
        <p:spPr>
          <a:xfrm>
            <a:off x="7498085" y="5336871"/>
            <a:ext cx="3485172" cy="409381"/>
          </a:xfrm>
          <a:prstGeom prst="rect">
            <a:avLst/>
          </a:prstGeom>
        </p:spPr>
        <p:txBody>
          <a:bodyPr lIns="0" tIns="0" rIns="0" bIns="0"/>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2025</a:t>
            </a:r>
            <a:r>
              <a:rPr kumimoji="0" lang="ja-JP" altLang="en-US" sz="1400" b="1"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mj-cs"/>
              </a:rPr>
              <a:t>年</a:t>
            </a:r>
            <a:r>
              <a:rPr kumimoji="0" lang="en-US" altLang="ja-JP" sz="14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10</a:t>
            </a:r>
            <a:r>
              <a:rPr kumimoji="0" lang="ja-JP" altLang="en-US" sz="1400" b="1"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mj-cs"/>
              </a:rPr>
              <a:t>月</a:t>
            </a:r>
            <a:endParaRPr kumimoji="0" lang="en-US" altLang="ja-JP" sz="14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endParaRPr>
          </a:p>
          <a:p>
            <a:pPr marL="0" marR="0" lvl="0" indent="0" algn="r" defTabSz="914400" rtl="0" eaLnBrk="1" fontAlgn="auto" latinLnBrk="0" hangingPunct="1">
              <a:lnSpc>
                <a:spcPct val="150000"/>
              </a:lnSpc>
              <a:spcBef>
                <a:spcPct val="0"/>
              </a:spcBef>
              <a:spcAft>
                <a:spcPts val="0"/>
              </a:spcAft>
              <a:buClrTx/>
              <a:buSzTx/>
              <a:buFontTx/>
              <a:buNone/>
              <a:tabLst/>
              <a:defRPr/>
            </a:pPr>
            <a:r>
              <a:rPr kumimoji="0" lang="ja-JP" altLang="en-US" sz="1400" b="1" dirty="0">
                <a:solidFill>
                  <a:srgbClr val="000000"/>
                </a:solidFill>
              </a:rPr>
              <a:t>ハウス食品 経営企画部</a:t>
            </a:r>
            <a:r>
              <a:rPr kumimoji="0" lang="en-US" altLang="ja-JP" sz="14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 </a:t>
            </a:r>
            <a:endParaRPr kumimoji="0" lang="ja-JP" altLang="en-US" sz="14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endParaRPr>
          </a:p>
        </p:txBody>
      </p:sp>
      <p:sp>
        <p:nvSpPr>
          <p:cNvPr id="3" name="タイトル 2">
            <a:extLst>
              <a:ext uri="{FF2B5EF4-FFF2-40B4-BE49-F238E27FC236}">
                <a16:creationId xmlns:a16="http://schemas.microsoft.com/office/drawing/2014/main" id="{D1007802-52F0-3478-C449-10AF12A09CEC}"/>
              </a:ext>
            </a:extLst>
          </p:cNvPr>
          <p:cNvSpPr txBox="1">
            <a:spLocks/>
          </p:cNvSpPr>
          <p:nvPr/>
        </p:nvSpPr>
        <p:spPr>
          <a:xfrm>
            <a:off x="1400400" y="3854347"/>
            <a:ext cx="10799991" cy="984885"/>
          </a:xfrm>
          <a:prstGeom prst="rect">
            <a:avLst/>
          </a:prstGeom>
        </p:spPr>
        <p:txBody>
          <a:bodyPr lIns="0" rIns="0"/>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marL="285750" marR="0" lvl="0" indent="-285750" algn="l" defTabSz="914400" rtl="0" eaLnBrk="1" fontAlgn="auto" latinLnBrk="0" hangingPunct="1">
              <a:lnSpc>
                <a:spcPct val="150000"/>
              </a:lnSpc>
              <a:spcBef>
                <a:spcPct val="0"/>
              </a:spcBef>
              <a:spcAft>
                <a:spcPts val="0"/>
              </a:spcAft>
              <a:buClr>
                <a:srgbClr val="E50013"/>
              </a:buClr>
              <a:buSzPct val="70000"/>
              <a:buFont typeface="Wingdings" pitchFamily="2" charset="2"/>
              <a:buChar char="l"/>
              <a:tabLst/>
              <a:defRPr/>
            </a:pPr>
            <a:r>
              <a:rPr kumimoji="0" lang="ja-JP" altLang="en-US"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ビジョン</a:t>
            </a:r>
            <a:r>
              <a:rPr kumimoji="0" lang="en-US" altLang="ja-JP"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MAP</a:t>
            </a:r>
            <a:r>
              <a:rPr kumimoji="0" lang="ja-JP" altLang="en-US"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とは</a:t>
            </a:r>
            <a:r>
              <a:rPr kumimoji="0" lang="en-US" altLang="ja-JP"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 </a:t>
            </a:r>
          </a:p>
          <a:p>
            <a:pPr marL="285750" marR="0" lvl="0" indent="-285750" algn="l" defTabSz="914400" rtl="0" eaLnBrk="1" fontAlgn="auto" latinLnBrk="0" hangingPunct="1">
              <a:lnSpc>
                <a:spcPct val="150000"/>
              </a:lnSpc>
              <a:spcBef>
                <a:spcPct val="0"/>
              </a:spcBef>
              <a:spcAft>
                <a:spcPts val="0"/>
              </a:spcAft>
              <a:buClr>
                <a:srgbClr val="E50013"/>
              </a:buClr>
              <a:buSzPct val="70000"/>
              <a:buFont typeface="Wingdings" pitchFamily="2" charset="2"/>
              <a:buChar char="l"/>
              <a:tabLst/>
              <a:defRPr/>
            </a:pPr>
            <a:r>
              <a:rPr kumimoji="0" lang="ja-JP" altLang="en-US"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バージョンアップの目的</a:t>
            </a:r>
            <a:r>
              <a:rPr kumimoji="0" lang="en-US" altLang="ja-JP"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 </a:t>
            </a:r>
          </a:p>
          <a:p>
            <a:pPr marL="285750" marR="0" lvl="0" indent="-285750" algn="l" defTabSz="914400" rtl="0" eaLnBrk="1" fontAlgn="auto" latinLnBrk="0" hangingPunct="1">
              <a:lnSpc>
                <a:spcPct val="150000"/>
              </a:lnSpc>
              <a:spcBef>
                <a:spcPct val="0"/>
              </a:spcBef>
              <a:spcAft>
                <a:spcPts val="0"/>
              </a:spcAft>
              <a:buClr>
                <a:srgbClr val="E50013"/>
              </a:buClr>
              <a:buSzPct val="70000"/>
              <a:buFont typeface="Wingdings" pitchFamily="2" charset="2"/>
              <a:buChar char="l"/>
              <a:tabLst/>
              <a:defRPr/>
            </a:pPr>
            <a:r>
              <a:rPr kumimoji="0" lang="ja-JP" altLang="en-US"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バージョンアップに込めた</a:t>
            </a:r>
            <a:r>
              <a:rPr kumimoji="0" lang="ja-JP" altLang="en-US" sz="1600" b="1" dirty="0">
                <a:solidFill>
                  <a:srgbClr val="000000"/>
                </a:solidFill>
              </a:rPr>
              <a:t>想い</a:t>
            </a:r>
            <a:r>
              <a:rPr kumimoji="0" lang="en-US" altLang="ja-JP"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 </a:t>
            </a:r>
          </a:p>
          <a:p>
            <a:pPr marL="285750" marR="0" lvl="0" indent="-285750" algn="l" defTabSz="914400" rtl="0" eaLnBrk="1" fontAlgn="auto" latinLnBrk="0" hangingPunct="1">
              <a:lnSpc>
                <a:spcPct val="150000"/>
              </a:lnSpc>
              <a:spcBef>
                <a:spcPct val="0"/>
              </a:spcBef>
              <a:spcAft>
                <a:spcPts val="0"/>
              </a:spcAft>
              <a:buClr>
                <a:srgbClr val="E50013"/>
              </a:buClr>
              <a:buSzPct val="70000"/>
              <a:buFont typeface="Wingdings" pitchFamily="2" charset="2"/>
              <a:buChar char="l"/>
              <a:tabLst/>
              <a:defRPr/>
            </a:pPr>
            <a:r>
              <a:rPr kumimoji="0" lang="en-US" altLang="ja-JP"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5</a:t>
            </a:r>
            <a:r>
              <a:rPr kumimoji="0" lang="ja-JP" altLang="en-US"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つの提供価値</a:t>
            </a:r>
            <a:r>
              <a:rPr kumimoji="0" lang="en-US" altLang="ja-JP"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rPr>
              <a:t> </a:t>
            </a:r>
          </a:p>
          <a:p>
            <a:pPr marL="285750" marR="0" lvl="0" indent="-285750" algn="l" defTabSz="914400" rtl="0" eaLnBrk="1" fontAlgn="auto" latinLnBrk="0" hangingPunct="1">
              <a:lnSpc>
                <a:spcPct val="150000"/>
              </a:lnSpc>
              <a:spcBef>
                <a:spcPct val="0"/>
              </a:spcBef>
              <a:spcAft>
                <a:spcPts val="0"/>
              </a:spcAft>
              <a:buClr>
                <a:srgbClr val="E50013"/>
              </a:buClr>
              <a:buSzPct val="70000"/>
              <a:buFont typeface="Wingdings" pitchFamily="2" charset="2"/>
              <a:buChar char="l"/>
              <a:tabLst/>
              <a:defRPr/>
            </a:pPr>
            <a:r>
              <a:rPr kumimoji="0" lang="ja-JP" altLang="en-US" sz="1600" b="1" i="0" u="none" strike="noStrike" kern="1200" cap="none" spc="0" normalizeH="0" baseline="0" noProof="0">
                <a:ln>
                  <a:noFill/>
                </a:ln>
                <a:solidFill>
                  <a:srgbClr val="000000"/>
                </a:solidFill>
                <a:effectLst/>
                <a:uLnTx/>
                <a:uFillTx/>
                <a:latin typeface="Yu Gothic" panose="020B0400000000000000" pitchFamily="34" charset="-128"/>
                <a:ea typeface="Yu Gothic" panose="020B0400000000000000" pitchFamily="34" charset="-128"/>
                <a:cs typeface="+mj-cs"/>
              </a:rPr>
              <a:t>エピソード紹介</a:t>
            </a:r>
            <a:endParaRPr kumimoji="0" lang="ja-JP" altLang="en-US" sz="1600" b="1" i="0" u="none" strike="noStrike" kern="1200" cap="none" spc="0" normalizeH="0" baseline="0" noProof="0" dirty="0">
              <a:ln>
                <a:noFill/>
              </a:ln>
              <a:solidFill>
                <a:srgbClr val="000000"/>
              </a:solidFill>
              <a:effectLst/>
              <a:uLnTx/>
              <a:uFillTx/>
              <a:latin typeface="Yu Gothic" panose="020B0400000000000000" pitchFamily="34" charset="-128"/>
              <a:ea typeface="Yu Gothic" panose="020B0400000000000000" pitchFamily="34" charset="-128"/>
              <a:cs typeface="+mj-cs"/>
            </a:endParaRPr>
          </a:p>
        </p:txBody>
      </p:sp>
      <p:cxnSp>
        <p:nvCxnSpPr>
          <p:cNvPr id="14" name="直線コネクタ 13">
            <a:extLst>
              <a:ext uri="{FF2B5EF4-FFF2-40B4-BE49-F238E27FC236}">
                <a16:creationId xmlns:a16="http://schemas.microsoft.com/office/drawing/2014/main" id="{3E6FC98F-841E-C8B0-B8F5-B775EBF639D9}"/>
              </a:ext>
            </a:extLst>
          </p:cNvPr>
          <p:cNvCxnSpPr/>
          <p:nvPr/>
        </p:nvCxnSpPr>
        <p:spPr>
          <a:xfrm>
            <a:off x="1443914" y="4114445"/>
            <a:ext cx="0" cy="1465200"/>
          </a:xfrm>
          <a:prstGeom prst="line">
            <a:avLst/>
          </a:prstGeom>
          <a:ln>
            <a:solidFill>
              <a:srgbClr val="E50013"/>
            </a:solidFill>
          </a:ln>
        </p:spPr>
        <p:style>
          <a:lnRef idx="1">
            <a:schemeClr val="accent1"/>
          </a:lnRef>
          <a:fillRef idx="0">
            <a:schemeClr val="accent1"/>
          </a:fillRef>
          <a:effectRef idx="0">
            <a:schemeClr val="accent1"/>
          </a:effectRef>
          <a:fontRef idx="minor">
            <a:schemeClr val="tx1"/>
          </a:fontRef>
        </p:style>
      </p:cxnSp>
      <p:sp>
        <p:nvSpPr>
          <p:cNvPr id="20" name="タイトル 2">
            <a:extLst>
              <a:ext uri="{FF2B5EF4-FFF2-40B4-BE49-F238E27FC236}">
                <a16:creationId xmlns:a16="http://schemas.microsoft.com/office/drawing/2014/main" id="{E0518F04-E73C-318D-E4AE-4520877710E0}"/>
              </a:ext>
            </a:extLst>
          </p:cNvPr>
          <p:cNvSpPr txBox="1">
            <a:spLocks/>
          </p:cNvSpPr>
          <p:nvPr/>
        </p:nvSpPr>
        <p:spPr>
          <a:xfrm rot="10800000">
            <a:off x="1392009" y="359998"/>
            <a:ext cx="1957322" cy="777426"/>
          </a:xfrm>
          <a:prstGeom prst="round2SameRect">
            <a:avLst>
              <a:gd name="adj1" fmla="val 36553"/>
              <a:gd name="adj2" fmla="val 0"/>
            </a:avLst>
          </a:prstGeom>
          <a:solidFill>
            <a:srgbClr val="E50013"/>
          </a:solidFill>
        </p:spPr>
        <p:txBody>
          <a:bodyPr wrap="square" lIns="180000" tIns="72000" rIns="180000" bIns="72000" anchor="ctr" anchorCtr="0">
            <a:no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ja-JP" altLang="en-US" sz="1600" b="1" i="0"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mj-cs"/>
            </a:endParaRPr>
          </a:p>
        </p:txBody>
      </p:sp>
      <p:sp>
        <p:nvSpPr>
          <p:cNvPr id="21" name="タイトル 2">
            <a:extLst>
              <a:ext uri="{FF2B5EF4-FFF2-40B4-BE49-F238E27FC236}">
                <a16:creationId xmlns:a16="http://schemas.microsoft.com/office/drawing/2014/main" id="{D4484444-2B8F-9471-876A-80C61AC71635}"/>
              </a:ext>
            </a:extLst>
          </p:cNvPr>
          <p:cNvSpPr txBox="1">
            <a:spLocks/>
          </p:cNvSpPr>
          <p:nvPr/>
        </p:nvSpPr>
        <p:spPr>
          <a:xfrm>
            <a:off x="1731940" y="467266"/>
            <a:ext cx="1277460" cy="521343"/>
          </a:xfrm>
          <a:prstGeom prst="rect">
            <a:avLst/>
          </a:prstGeom>
          <a:noFill/>
        </p:spPr>
        <p:txBody>
          <a:bodyPr wrap="square" lIns="180000" tIns="72000" rIns="180000" bIns="7200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ja-JP" altLang="en-US" sz="1800" b="1" i="0" u="none" strike="noStrike" kern="1200" cap="none" spc="0" normalizeH="0" baseline="0" noProof="0">
                <a:ln>
                  <a:noFill/>
                </a:ln>
                <a:solidFill>
                  <a:srgbClr val="FFFFFF"/>
                </a:solidFill>
                <a:effectLst/>
                <a:uLnTx/>
                <a:uFillTx/>
                <a:latin typeface="Yu Gothic" panose="020B0400000000000000" pitchFamily="34" charset="-128"/>
                <a:ea typeface="Yu Gothic" panose="020B0400000000000000" pitchFamily="34" charset="-128"/>
                <a:cs typeface="+mj-cs"/>
              </a:rPr>
              <a:t>お知らせ</a:t>
            </a:r>
          </a:p>
        </p:txBody>
      </p:sp>
      <p:cxnSp>
        <p:nvCxnSpPr>
          <p:cNvPr id="22" name="直線コネクタ 21">
            <a:extLst>
              <a:ext uri="{FF2B5EF4-FFF2-40B4-BE49-F238E27FC236}">
                <a16:creationId xmlns:a16="http://schemas.microsoft.com/office/drawing/2014/main" id="{86463055-4677-BC96-D0D6-A0B9CD220208}"/>
              </a:ext>
            </a:extLst>
          </p:cNvPr>
          <p:cNvCxnSpPr>
            <a:cxnSpLocks/>
          </p:cNvCxnSpPr>
          <p:nvPr/>
        </p:nvCxnSpPr>
        <p:spPr>
          <a:xfrm>
            <a:off x="8926969" y="5231297"/>
            <a:ext cx="2056288" cy="0"/>
          </a:xfrm>
          <a:prstGeom prst="line">
            <a:avLst/>
          </a:prstGeom>
          <a:ln w="6350" cap="rnd">
            <a:roun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596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7000" b="-20000"/>
          </a:stretch>
        </a:blipFill>
        <a:effectLst/>
      </p:bgPr>
    </p:bg>
    <p:spTree>
      <p:nvGrpSpPr>
        <p:cNvPr id="1" name="">
          <a:extLst>
            <a:ext uri="{FF2B5EF4-FFF2-40B4-BE49-F238E27FC236}">
              <a16:creationId xmlns:a16="http://schemas.microsoft.com/office/drawing/2014/main" id="{46401C78-9BA5-3A04-70ED-FA34EDC95F51}"/>
            </a:ext>
          </a:extLst>
        </p:cNvPr>
        <p:cNvGrpSpPr/>
        <p:nvPr/>
      </p:nvGrpSpPr>
      <p:grpSpPr>
        <a:xfrm>
          <a:off x="0" y="0"/>
          <a:ext cx="0" cy="0"/>
          <a:chOff x="0" y="0"/>
          <a:chExt cx="0" cy="0"/>
        </a:xfrm>
      </p:grpSpPr>
      <p:sp>
        <p:nvSpPr>
          <p:cNvPr id="14" name="フリーフォーム 13">
            <a:extLst>
              <a:ext uri="{FF2B5EF4-FFF2-40B4-BE49-F238E27FC236}">
                <a16:creationId xmlns:a16="http://schemas.microsoft.com/office/drawing/2014/main" id="{F5E1D725-76A8-60CF-5A3E-7727D76A6F55}"/>
              </a:ext>
            </a:extLst>
          </p:cNvPr>
          <p:cNvSpPr/>
          <p:nvPr/>
        </p:nvSpPr>
        <p:spPr>
          <a:xfrm flipV="1">
            <a:off x="0" y="426720"/>
            <a:ext cx="12192000" cy="6069330"/>
          </a:xfrm>
          <a:custGeom>
            <a:avLst/>
            <a:gdLst>
              <a:gd name="connsiteX0" fmla="*/ 6092903 w 12192000"/>
              <a:gd name="connsiteY0" fmla="*/ 6069330 h 6069330"/>
              <a:gd name="connsiteX1" fmla="*/ 12192000 w 12192000"/>
              <a:gd name="connsiteY1" fmla="*/ 6069330 h 6069330"/>
              <a:gd name="connsiteX2" fmla="*/ 12192000 w 12192000"/>
              <a:gd name="connsiteY2" fmla="*/ 0 h 6069330"/>
              <a:gd name="connsiteX3" fmla="*/ 0 w 12192000"/>
              <a:gd name="connsiteY3" fmla="*/ 0 h 6069330"/>
              <a:gd name="connsiteX4" fmla="*/ 0 w 12192000"/>
              <a:gd name="connsiteY4" fmla="*/ 5704051 h 6069330"/>
              <a:gd name="connsiteX5" fmla="*/ 5700000 w 12192000"/>
              <a:gd name="connsiteY5" fmla="*/ 5704051 h 6069330"/>
              <a:gd name="connsiteX6" fmla="*/ 6087955 w 12192000"/>
              <a:gd name="connsiteY6" fmla="*/ 6020243 h 6069330"/>
              <a:gd name="connsiteX7" fmla="*/ 6092903 w 12192000"/>
              <a:gd name="connsiteY7" fmla="*/ 6069330 h 606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069330">
                <a:moveTo>
                  <a:pt x="6092903" y="6069330"/>
                </a:moveTo>
                <a:lnTo>
                  <a:pt x="12192000" y="6069330"/>
                </a:lnTo>
                <a:lnTo>
                  <a:pt x="12192000" y="0"/>
                </a:lnTo>
                <a:lnTo>
                  <a:pt x="0" y="0"/>
                </a:lnTo>
                <a:lnTo>
                  <a:pt x="0" y="5704051"/>
                </a:lnTo>
                <a:lnTo>
                  <a:pt x="5700000" y="5704051"/>
                </a:lnTo>
                <a:cubicBezTo>
                  <a:pt x="5891367" y="5704051"/>
                  <a:pt x="6051029" y="5839793"/>
                  <a:pt x="6087955" y="6020243"/>
                </a:cubicBezTo>
                <a:lnTo>
                  <a:pt x="6092903" y="6069330"/>
                </a:lnTo>
                <a:close/>
              </a:path>
            </a:pathLst>
          </a:custGeom>
          <a:solidFill>
            <a:srgbClr val="B5DCE2">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algn="ctr"/>
            <a:endParaRPr kumimoji="1" lang="ja-JP" altLang="en-US" sz="1200">
              <a:solidFill>
                <a:schemeClr val="tx1"/>
              </a:solidFill>
            </a:endParaRPr>
          </a:p>
        </p:txBody>
      </p:sp>
      <p:sp>
        <p:nvSpPr>
          <p:cNvPr id="2" name="コンテンツ プレースホルダー 1">
            <a:extLst>
              <a:ext uri="{FF2B5EF4-FFF2-40B4-BE49-F238E27FC236}">
                <a16:creationId xmlns:a16="http://schemas.microsoft.com/office/drawing/2014/main" id="{92DB305B-BE01-B7F2-D951-15E94928EEB4}"/>
              </a:ext>
            </a:extLst>
          </p:cNvPr>
          <p:cNvSpPr>
            <a:spLocks noGrp="1"/>
          </p:cNvSpPr>
          <p:nvPr>
            <p:ph idx="11"/>
          </p:nvPr>
        </p:nvSpPr>
        <p:spPr/>
        <p:txBody>
          <a:bodyPr/>
          <a:lstStyle/>
          <a:p>
            <a:r>
              <a:rPr kumimoji="1" lang="en-US" altLang="ja-JP" dirty="0"/>
              <a:t>5</a:t>
            </a:r>
            <a:r>
              <a:rPr kumimoji="1" lang="ja-JP" altLang="en-US"/>
              <a:t>つの提供価値について</a:t>
            </a:r>
          </a:p>
        </p:txBody>
      </p:sp>
      <p:sp>
        <p:nvSpPr>
          <p:cNvPr id="4" name="コンテンツ プレースホルダー 3">
            <a:extLst>
              <a:ext uri="{FF2B5EF4-FFF2-40B4-BE49-F238E27FC236}">
                <a16:creationId xmlns:a16="http://schemas.microsoft.com/office/drawing/2014/main" id="{5B9254F6-0414-60FB-C669-977BB1CA94D6}"/>
              </a:ext>
            </a:extLst>
          </p:cNvPr>
          <p:cNvSpPr>
            <a:spLocks noGrp="1"/>
          </p:cNvSpPr>
          <p:nvPr>
            <p:ph idx="10"/>
          </p:nvPr>
        </p:nvSpPr>
        <p:spPr/>
        <p:txBody>
          <a:bodyPr/>
          <a:lstStyle/>
          <a:p>
            <a:r>
              <a:rPr kumimoji="1" lang="en-US" altLang="ja-JP" dirty="0"/>
              <a:t>05</a:t>
            </a:r>
            <a:endParaRPr kumimoji="1" lang="ja-JP" altLang="en-US"/>
          </a:p>
        </p:txBody>
      </p:sp>
      <p:sp>
        <p:nvSpPr>
          <p:cNvPr id="5" name="フッター プレースホルダー 4">
            <a:extLst>
              <a:ext uri="{FF2B5EF4-FFF2-40B4-BE49-F238E27FC236}">
                <a16:creationId xmlns:a16="http://schemas.microsoft.com/office/drawing/2014/main" id="{C3461160-24DC-4B15-BAAC-92762CE319A9}"/>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ECED339C-DD48-3523-56BA-5F8921949159}"/>
              </a:ext>
            </a:extLst>
          </p:cNvPr>
          <p:cNvSpPr>
            <a:spLocks noGrp="1"/>
          </p:cNvSpPr>
          <p:nvPr>
            <p:ph type="sldNum" sz="quarter" idx="4"/>
          </p:nvPr>
        </p:nvSpPr>
        <p:spPr/>
        <p:txBody>
          <a:bodyPr/>
          <a:lstStyle/>
          <a:p>
            <a:fld id="{48F63A3B-78C7-47BE-AE5E-E10140E04643}" type="slidenum">
              <a:rPr lang="en-US" smtClean="0"/>
              <a:pPr/>
              <a:t>10</a:t>
            </a:fld>
            <a:endParaRPr lang="en-US"/>
          </a:p>
        </p:txBody>
      </p:sp>
      <p:pic>
        <p:nvPicPr>
          <p:cNvPr id="7" name="図 6">
            <a:extLst>
              <a:ext uri="{FF2B5EF4-FFF2-40B4-BE49-F238E27FC236}">
                <a16:creationId xmlns:a16="http://schemas.microsoft.com/office/drawing/2014/main" id="{86B69CAA-FD65-F4C1-FFE2-9747939945F5}"/>
              </a:ext>
            </a:extLst>
          </p:cNvPr>
          <p:cNvPicPr>
            <a:picLocks/>
          </p:cNvPicPr>
          <p:nvPr/>
        </p:nvPicPr>
        <p:blipFill>
          <a:blip r:embed="rId3">
            <a:alphaModFix/>
            <a:extLst>
              <a:ext uri="{28A0092B-C50C-407E-A947-70E740481C1C}">
                <a14:useLocalDpi xmlns:a14="http://schemas.microsoft.com/office/drawing/2010/main" val="0"/>
              </a:ext>
            </a:extLst>
          </a:blip>
          <a:srcRect l="63371" t="18897" r="15688" b="51504"/>
          <a:stretch>
            <a:fillRect/>
          </a:stretch>
        </p:blipFill>
        <p:spPr>
          <a:xfrm>
            <a:off x="7308000" y="864000"/>
            <a:ext cx="3420000" cy="3420000"/>
          </a:xfrm>
          <a:custGeom>
            <a:avLst/>
            <a:gdLst>
              <a:gd name="connsiteX0" fmla="*/ 1710000 w 3420000"/>
              <a:gd name="connsiteY0" fmla="*/ 0 h 3420000"/>
              <a:gd name="connsiteX1" fmla="*/ 3420000 w 3420000"/>
              <a:gd name="connsiteY1" fmla="*/ 1710000 h 3420000"/>
              <a:gd name="connsiteX2" fmla="*/ 1710000 w 3420000"/>
              <a:gd name="connsiteY2" fmla="*/ 3420000 h 3420000"/>
              <a:gd name="connsiteX3" fmla="*/ 0 w 3420000"/>
              <a:gd name="connsiteY3" fmla="*/ 1710000 h 3420000"/>
              <a:gd name="connsiteX4" fmla="*/ 1710000 w 3420000"/>
              <a:gd name="connsiteY4" fmla="*/ 0 h 34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000" h="3420000">
                <a:moveTo>
                  <a:pt x="1710000" y="0"/>
                </a:moveTo>
                <a:cubicBezTo>
                  <a:pt x="2654407" y="0"/>
                  <a:pt x="3420000" y="765593"/>
                  <a:pt x="3420000" y="1710000"/>
                </a:cubicBezTo>
                <a:cubicBezTo>
                  <a:pt x="3420000" y="2654407"/>
                  <a:pt x="2654407" y="3420000"/>
                  <a:pt x="1710000" y="3420000"/>
                </a:cubicBezTo>
                <a:cubicBezTo>
                  <a:pt x="765593" y="3420000"/>
                  <a:pt x="0" y="2654407"/>
                  <a:pt x="0" y="1710000"/>
                </a:cubicBezTo>
                <a:cubicBezTo>
                  <a:pt x="0" y="765593"/>
                  <a:pt x="765593" y="0"/>
                  <a:pt x="1710000" y="0"/>
                </a:cubicBezTo>
                <a:close/>
              </a:path>
            </a:pathLst>
          </a:custGeom>
        </p:spPr>
      </p:pic>
      <p:sp>
        <p:nvSpPr>
          <p:cNvPr id="9" name="円/楕円 8">
            <a:extLst>
              <a:ext uri="{FF2B5EF4-FFF2-40B4-BE49-F238E27FC236}">
                <a16:creationId xmlns:a16="http://schemas.microsoft.com/office/drawing/2014/main" id="{B2D2F3F3-EF08-8FE4-9116-349F4A4EA8A3}"/>
              </a:ext>
            </a:extLst>
          </p:cNvPr>
          <p:cNvSpPr>
            <a:spLocks noChangeAspect="1"/>
          </p:cNvSpPr>
          <p:nvPr/>
        </p:nvSpPr>
        <p:spPr>
          <a:xfrm>
            <a:off x="7308000" y="864000"/>
            <a:ext cx="3420000" cy="3420000"/>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cxnSp>
        <p:nvCxnSpPr>
          <p:cNvPr id="10" name="直線コネクタ 9">
            <a:extLst>
              <a:ext uri="{FF2B5EF4-FFF2-40B4-BE49-F238E27FC236}">
                <a16:creationId xmlns:a16="http://schemas.microsoft.com/office/drawing/2014/main" id="{2260764A-7E8A-751F-D084-05644D10CEF4}"/>
              </a:ext>
            </a:extLst>
          </p:cNvPr>
          <p:cNvCxnSpPr>
            <a:cxnSpLocks/>
            <a:stCxn id="9" idx="3"/>
          </p:cNvCxnSpPr>
          <p:nvPr/>
        </p:nvCxnSpPr>
        <p:spPr>
          <a:xfrm flipH="1">
            <a:off x="5917634" y="3783153"/>
            <a:ext cx="1891213" cy="1032687"/>
          </a:xfrm>
          <a:prstGeom prst="line">
            <a:avLst/>
          </a:prstGeom>
          <a:ln w="31750">
            <a:solidFill>
              <a:srgbClr val="E50013"/>
            </a:solidFill>
          </a:ln>
        </p:spPr>
        <p:style>
          <a:lnRef idx="1">
            <a:schemeClr val="accent1"/>
          </a:lnRef>
          <a:fillRef idx="0">
            <a:schemeClr val="accent1"/>
          </a:fillRef>
          <a:effectRef idx="0">
            <a:schemeClr val="accent1"/>
          </a:effectRef>
          <a:fontRef idx="minor">
            <a:schemeClr val="tx1"/>
          </a:fontRef>
        </p:style>
      </p:cxnSp>
      <p:grpSp>
        <p:nvGrpSpPr>
          <p:cNvPr id="21" name="グループ化 20">
            <a:extLst>
              <a:ext uri="{FF2B5EF4-FFF2-40B4-BE49-F238E27FC236}">
                <a16:creationId xmlns:a16="http://schemas.microsoft.com/office/drawing/2014/main" id="{D1D26826-46B8-167A-5B94-A6CA8ADCD57C}"/>
              </a:ext>
            </a:extLst>
          </p:cNvPr>
          <p:cNvGrpSpPr/>
          <p:nvPr/>
        </p:nvGrpSpPr>
        <p:grpSpPr>
          <a:xfrm>
            <a:off x="499620" y="3241964"/>
            <a:ext cx="5418014" cy="2851157"/>
            <a:chOff x="-5774746" y="3241964"/>
            <a:chExt cx="5418014" cy="2851157"/>
          </a:xfrm>
        </p:grpSpPr>
        <p:sp>
          <p:nvSpPr>
            <p:cNvPr id="23" name="テキスト ボックス 22">
              <a:extLst>
                <a:ext uri="{FF2B5EF4-FFF2-40B4-BE49-F238E27FC236}">
                  <a16:creationId xmlns:a16="http://schemas.microsoft.com/office/drawing/2014/main" id="{466197FB-B169-230D-EDF5-46095C3A0E80}"/>
                </a:ext>
              </a:extLst>
            </p:cNvPr>
            <p:cNvSpPr txBox="1"/>
            <p:nvPr/>
          </p:nvSpPr>
          <p:spPr>
            <a:xfrm>
              <a:off x="-5774746" y="3241964"/>
              <a:ext cx="5418014" cy="2851157"/>
            </a:xfrm>
            <a:prstGeom prst="roundRect">
              <a:avLst>
                <a:gd name="adj" fmla="val 7484"/>
              </a:avLst>
            </a:prstGeom>
            <a:solidFill>
              <a:schemeClr val="bg1"/>
            </a:solidFill>
            <a:ln w="31750">
              <a:solidFill>
                <a:srgbClr val="E50013"/>
              </a:solidFill>
            </a:ln>
          </p:spPr>
          <p:txBody>
            <a:bodyPr wrap="square" lIns="180000" tIns="144000" rIns="180000" bIns="144000" rtlCol="0" anchor="b" anchorCtr="0">
              <a:noAutofit/>
            </a:bodyPr>
            <a:lstStyle/>
            <a:p>
              <a:pPr>
                <a:lnSpc>
                  <a:spcPct val="150000"/>
                </a:lnSpc>
              </a:pPr>
              <a:r>
                <a:rPr lang="ja-JP" altLang="en-US" sz="1400" b="1" dirty="0"/>
                <a:t>日々の食は、思考や行動、習慣、性格を形作る礎となるものです。</a:t>
              </a:r>
            </a:p>
            <a:p>
              <a:pPr>
                <a:lnSpc>
                  <a:spcPct val="150000"/>
                </a:lnSpc>
              </a:pPr>
              <a:r>
                <a:rPr lang="ja-JP" altLang="en-US" sz="1400" b="1" dirty="0"/>
                <a:t>食育（食体験）、健康形成（過剰栄養・栄養不足）、</a:t>
              </a:r>
              <a:endParaRPr lang="en-US" altLang="ja-JP" sz="1400" b="1" dirty="0"/>
            </a:p>
            <a:p>
              <a:pPr>
                <a:lnSpc>
                  <a:spcPct val="150000"/>
                </a:lnSpc>
              </a:pPr>
              <a:r>
                <a:rPr lang="ja-JP" altLang="en-US" sz="1400" b="1" dirty="0"/>
                <a:t>環境配慮・負荷低減など、食を生業とする私たちだからこそできる活動を積極的に推進します</a:t>
              </a:r>
            </a:p>
          </p:txBody>
        </p:sp>
        <p:grpSp>
          <p:nvGrpSpPr>
            <p:cNvPr id="24" name="グループ化 23">
              <a:extLst>
                <a:ext uri="{FF2B5EF4-FFF2-40B4-BE49-F238E27FC236}">
                  <a16:creationId xmlns:a16="http://schemas.microsoft.com/office/drawing/2014/main" id="{8EF25954-940C-4B9C-8793-536B9243D2D4}"/>
                </a:ext>
              </a:extLst>
            </p:cNvPr>
            <p:cNvGrpSpPr/>
            <p:nvPr/>
          </p:nvGrpSpPr>
          <p:grpSpPr>
            <a:xfrm>
              <a:off x="-5536519" y="3241964"/>
              <a:ext cx="5159005" cy="877504"/>
              <a:chOff x="2170186" y="3564081"/>
              <a:chExt cx="5159005" cy="877504"/>
            </a:xfrm>
          </p:grpSpPr>
          <p:sp>
            <p:nvSpPr>
              <p:cNvPr id="25" name="タイトル 2">
                <a:extLst>
                  <a:ext uri="{FF2B5EF4-FFF2-40B4-BE49-F238E27FC236}">
                    <a16:creationId xmlns:a16="http://schemas.microsoft.com/office/drawing/2014/main" id="{3C8CC09F-F6F5-3772-EEC3-2D5D2EED97AD}"/>
                  </a:ext>
                </a:extLst>
              </p:cNvPr>
              <p:cNvSpPr txBox="1">
                <a:spLocks/>
              </p:cNvSpPr>
              <p:nvPr/>
            </p:nvSpPr>
            <p:spPr>
              <a:xfrm rot="10800000">
                <a:off x="2170187" y="3564081"/>
                <a:ext cx="1568483" cy="360000"/>
              </a:xfrm>
              <a:prstGeom prst="round2SameRect">
                <a:avLst/>
              </a:prstGeom>
              <a:solidFill>
                <a:srgbClr val="E50013"/>
              </a:solidFill>
              <a:effectLst/>
            </p:spPr>
            <p:txBody>
              <a:bodyPr vert="horz" wrap="square" lIns="36000" tIns="36000" rIns="36000" bIns="36000" rtlCol="0" anchor="ctr" anchorCtr="0">
                <a:no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endParaRPr kumimoji="1" lang="ja-JP" altLang="en-US" sz="1400" spc="0">
                  <a:solidFill>
                    <a:schemeClr val="bg1"/>
                  </a:solidFill>
                </a:endParaRPr>
              </a:p>
            </p:txBody>
          </p:sp>
          <p:sp>
            <p:nvSpPr>
              <p:cNvPr id="26" name="タイトル 2">
                <a:extLst>
                  <a:ext uri="{FF2B5EF4-FFF2-40B4-BE49-F238E27FC236}">
                    <a16:creationId xmlns:a16="http://schemas.microsoft.com/office/drawing/2014/main" id="{E124E88A-6680-FCCB-BFFE-575557032981}"/>
                  </a:ext>
                </a:extLst>
              </p:cNvPr>
              <p:cNvSpPr txBox="1">
                <a:spLocks/>
              </p:cNvSpPr>
              <p:nvPr/>
            </p:nvSpPr>
            <p:spPr>
              <a:xfrm>
                <a:off x="2170186" y="4010698"/>
                <a:ext cx="5159005" cy="430887"/>
              </a:xfrm>
              <a:prstGeom prst="rect">
                <a:avLst/>
              </a:prstGeom>
              <a:noFill/>
              <a:effectLst/>
            </p:spPr>
            <p:txBody>
              <a:bodyPr vert="horz" wrap="square" lIns="0" tIns="0" rIns="0" bIns="0" rtlCol="0" anchor="ctr" anchorCtr="0">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r>
                  <a:rPr kumimoji="1" lang="ja-JP" altLang="en-US" sz="2800" spc="0"/>
                  <a:t>食への興味関心を高める</a:t>
                </a:r>
              </a:p>
            </p:txBody>
          </p:sp>
          <p:sp>
            <p:nvSpPr>
              <p:cNvPr id="27" name="タイトル 2">
                <a:extLst>
                  <a:ext uri="{FF2B5EF4-FFF2-40B4-BE49-F238E27FC236}">
                    <a16:creationId xmlns:a16="http://schemas.microsoft.com/office/drawing/2014/main" id="{9D7A5A98-E480-04AB-6D42-99C0680FC657}"/>
                  </a:ext>
                </a:extLst>
              </p:cNvPr>
              <p:cNvSpPr txBox="1">
                <a:spLocks/>
              </p:cNvSpPr>
              <p:nvPr/>
            </p:nvSpPr>
            <p:spPr>
              <a:xfrm>
                <a:off x="2170186" y="3630604"/>
                <a:ext cx="1568483" cy="293477"/>
              </a:xfrm>
              <a:prstGeom prst="rect">
                <a:avLst/>
              </a:prstGeom>
              <a:noFill/>
              <a:effectLst/>
            </p:spPr>
            <p:txBody>
              <a:bodyPr vert="horz" wrap="square" lIns="36000" tIns="36000" rIns="36000" bIns="3600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r>
                  <a:rPr kumimoji="1" lang="en-US" altLang="ja-JP" sz="1400" spc="0" dirty="0">
                    <a:solidFill>
                      <a:schemeClr val="bg1"/>
                    </a:solidFill>
                  </a:rPr>
                  <a:t>5</a:t>
                </a:r>
                <a:r>
                  <a:rPr kumimoji="1" lang="ja-JP" altLang="en-US" sz="1400" spc="0">
                    <a:solidFill>
                      <a:schemeClr val="bg1"/>
                    </a:solidFill>
                  </a:rPr>
                  <a:t>つの提供価値</a:t>
                </a:r>
                <a:r>
                  <a:rPr lang="en-US" altLang="ja-JP" sz="1400" spc="0" dirty="0">
                    <a:solidFill>
                      <a:schemeClr val="bg1"/>
                    </a:solidFill>
                  </a:rPr>
                  <a:t>⑤</a:t>
                </a:r>
                <a:endParaRPr kumimoji="1" lang="ja-JP" altLang="en-US" sz="1400" spc="0">
                  <a:solidFill>
                    <a:schemeClr val="bg1"/>
                  </a:solidFill>
                </a:endParaRPr>
              </a:p>
            </p:txBody>
          </p:sp>
        </p:grpSp>
      </p:grpSp>
    </p:spTree>
    <p:extLst>
      <p:ext uri="{BB962C8B-B14F-4D97-AF65-F5344CB8AC3E}">
        <p14:creationId xmlns:p14="http://schemas.microsoft.com/office/powerpoint/2010/main" val="112610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D89F7-37F0-0CE4-3789-F5B0DB70D36D}"/>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11B8D7A0-3C21-AD81-1DF4-AE2A5F353680}"/>
              </a:ext>
            </a:extLst>
          </p:cNvPr>
          <p:cNvPicPr>
            <a:picLocks noChangeAspect="1"/>
          </p:cNvPicPr>
          <p:nvPr/>
        </p:nvPicPr>
        <p:blipFill>
          <a:blip r:embed="rId3" cstate="print">
            <a:extLst>
              <a:ext uri="{28A0092B-C50C-407E-A947-70E740481C1C}">
                <a14:useLocalDpi xmlns:a14="http://schemas.microsoft.com/office/drawing/2010/main" val="0"/>
              </a:ext>
            </a:extLst>
          </a:blip>
          <a:srcRect l="15164" t="3401" r="15864" b="32637"/>
          <a:stretch>
            <a:fillRect/>
          </a:stretch>
        </p:blipFill>
        <p:spPr>
          <a:xfrm>
            <a:off x="537751" y="2313609"/>
            <a:ext cx="3485237" cy="2286655"/>
          </a:xfrm>
          <a:prstGeom prst="rect">
            <a:avLst/>
          </a:prstGeom>
          <a:ln>
            <a:noFill/>
          </a:ln>
        </p:spPr>
      </p:pic>
      <p:sp>
        <p:nvSpPr>
          <p:cNvPr id="9" name="円/楕円 8">
            <a:extLst>
              <a:ext uri="{FF2B5EF4-FFF2-40B4-BE49-F238E27FC236}">
                <a16:creationId xmlns:a16="http://schemas.microsoft.com/office/drawing/2014/main" id="{10E22756-34A5-EDEB-3D96-FCA730B571D5}"/>
              </a:ext>
            </a:extLst>
          </p:cNvPr>
          <p:cNvSpPr>
            <a:spLocks noChangeAspect="1"/>
          </p:cNvSpPr>
          <p:nvPr/>
        </p:nvSpPr>
        <p:spPr>
          <a:xfrm>
            <a:off x="3245719" y="3536589"/>
            <a:ext cx="2790000" cy="2790000"/>
          </a:xfrm>
          <a:prstGeom prst="ellipse">
            <a:avLst/>
          </a:prstGeom>
          <a:solidFill>
            <a:schemeClr val="bg1"/>
          </a:solidFill>
          <a:ln w="25400">
            <a:solidFill>
              <a:srgbClr val="EDE9E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sp>
        <p:nvSpPr>
          <p:cNvPr id="25" name="1 つの角を丸めた四角形 24">
            <a:extLst>
              <a:ext uri="{FF2B5EF4-FFF2-40B4-BE49-F238E27FC236}">
                <a16:creationId xmlns:a16="http://schemas.microsoft.com/office/drawing/2014/main" id="{1376FBA4-3EBA-1D5F-80F4-B6998C403310}"/>
              </a:ext>
            </a:extLst>
          </p:cNvPr>
          <p:cNvSpPr/>
          <p:nvPr/>
        </p:nvSpPr>
        <p:spPr>
          <a:xfrm flipH="1">
            <a:off x="6275998" y="2313610"/>
            <a:ext cx="5915997" cy="4187718"/>
          </a:xfrm>
          <a:prstGeom prst="round1Rect">
            <a:avLst>
              <a:gd name="adj" fmla="val 8487"/>
            </a:avLst>
          </a:prstGeom>
          <a:solidFill>
            <a:srgbClr val="EDE9E3"/>
          </a:solidFill>
          <a:ln>
            <a:noFill/>
          </a:ln>
          <a:effectLst/>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endParaRPr kumimoji="1" lang="ja-JP" altLang="en-US" sz="1200" dirty="0">
              <a:solidFill>
                <a:schemeClr val="tx1"/>
              </a:solidFill>
            </a:endParaRPr>
          </a:p>
        </p:txBody>
      </p:sp>
      <p:sp>
        <p:nvSpPr>
          <p:cNvPr id="2" name="コンテンツ プレースホルダー 1">
            <a:extLst>
              <a:ext uri="{FF2B5EF4-FFF2-40B4-BE49-F238E27FC236}">
                <a16:creationId xmlns:a16="http://schemas.microsoft.com/office/drawing/2014/main" id="{D6100357-9E06-C7D3-1D8F-CE66CC2ADE1E}"/>
              </a:ext>
            </a:extLst>
          </p:cNvPr>
          <p:cNvSpPr>
            <a:spLocks noGrp="1"/>
          </p:cNvSpPr>
          <p:nvPr>
            <p:ph idx="11"/>
          </p:nvPr>
        </p:nvSpPr>
        <p:spPr>
          <a:xfrm>
            <a:off x="1025469" y="294017"/>
            <a:ext cx="5250529" cy="226611"/>
          </a:xfrm>
        </p:spPr>
        <p:txBody>
          <a:bodyPr/>
          <a:lstStyle/>
          <a:p>
            <a:r>
              <a:rPr lang="ja-JP" altLang="en-US" spc="-50"/>
              <a:t>ビジョン</a:t>
            </a:r>
            <a:r>
              <a:rPr lang="en-US" altLang="ja-JP" spc="-50" dirty="0"/>
              <a:t>MAP</a:t>
            </a:r>
            <a:r>
              <a:rPr lang="ja-JP" altLang="en-US" spc="-50"/>
              <a:t>に描かれたエピソードの紹介</a:t>
            </a:r>
            <a:r>
              <a:rPr lang="en-US" altLang="ja-JP" spc="-50" dirty="0"/>
              <a:t> ①</a:t>
            </a:r>
            <a:endParaRPr lang="ja-JP" altLang="en-US" spc="-50"/>
          </a:p>
        </p:txBody>
      </p:sp>
      <p:sp>
        <p:nvSpPr>
          <p:cNvPr id="3" name="タイトル 2">
            <a:extLst>
              <a:ext uri="{FF2B5EF4-FFF2-40B4-BE49-F238E27FC236}">
                <a16:creationId xmlns:a16="http://schemas.microsoft.com/office/drawing/2014/main" id="{0973A925-1B1D-4729-2F7A-4F4F427A67B3}"/>
              </a:ext>
            </a:extLst>
          </p:cNvPr>
          <p:cNvSpPr>
            <a:spLocks noGrp="1"/>
          </p:cNvSpPr>
          <p:nvPr>
            <p:ph type="title"/>
          </p:nvPr>
        </p:nvSpPr>
        <p:spPr>
          <a:xfrm>
            <a:off x="900000" y="996088"/>
            <a:ext cx="10799991" cy="461665"/>
          </a:xfrm>
          <a:effectLst/>
        </p:spPr>
        <p:txBody>
          <a:bodyPr/>
          <a:lstStyle/>
          <a:p>
            <a:r>
              <a:rPr kumimoji="1" lang="ja-JP" altLang="en-US" sz="3000" spc="0" dirty="0"/>
              <a:t>カレーとスパイスで世界中を笑顔に</a:t>
            </a:r>
          </a:p>
        </p:txBody>
      </p:sp>
      <p:sp>
        <p:nvSpPr>
          <p:cNvPr id="4" name="コンテンツ プレースホルダー 3">
            <a:extLst>
              <a:ext uri="{FF2B5EF4-FFF2-40B4-BE49-F238E27FC236}">
                <a16:creationId xmlns:a16="http://schemas.microsoft.com/office/drawing/2014/main" id="{5230B5F2-58D8-DAEE-BCA4-03F1B087BBC8}"/>
              </a:ext>
            </a:extLst>
          </p:cNvPr>
          <p:cNvSpPr>
            <a:spLocks noGrp="1"/>
          </p:cNvSpPr>
          <p:nvPr>
            <p:ph idx="10"/>
          </p:nvPr>
        </p:nvSpPr>
        <p:spPr/>
        <p:txBody>
          <a:bodyPr/>
          <a:lstStyle/>
          <a:p>
            <a:r>
              <a:rPr kumimoji="1" lang="en-US" altLang="ja-JP" dirty="0"/>
              <a:t>06</a:t>
            </a:r>
            <a:endParaRPr kumimoji="1" lang="ja-JP" altLang="en-US"/>
          </a:p>
        </p:txBody>
      </p:sp>
      <p:sp>
        <p:nvSpPr>
          <p:cNvPr id="5" name="フッター プレースホルダー 4">
            <a:extLst>
              <a:ext uri="{FF2B5EF4-FFF2-40B4-BE49-F238E27FC236}">
                <a16:creationId xmlns:a16="http://schemas.microsoft.com/office/drawing/2014/main" id="{DEA0124C-49F3-24FB-55BB-A905B99418CB}"/>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B7A2D718-0E25-7440-BBBC-37C2554048E8}"/>
              </a:ext>
            </a:extLst>
          </p:cNvPr>
          <p:cNvSpPr>
            <a:spLocks noGrp="1"/>
          </p:cNvSpPr>
          <p:nvPr>
            <p:ph type="sldNum" sz="quarter" idx="4"/>
          </p:nvPr>
        </p:nvSpPr>
        <p:spPr/>
        <p:txBody>
          <a:bodyPr/>
          <a:lstStyle/>
          <a:p>
            <a:fld id="{48F63A3B-78C7-47BE-AE5E-E10140E04643}" type="slidenum">
              <a:rPr lang="en-US" smtClean="0"/>
              <a:pPr/>
              <a:t>11</a:t>
            </a:fld>
            <a:endParaRPr lang="en-US"/>
          </a:p>
        </p:txBody>
      </p:sp>
      <p:sp>
        <p:nvSpPr>
          <p:cNvPr id="18" name="テキスト ボックス 17">
            <a:extLst>
              <a:ext uri="{FF2B5EF4-FFF2-40B4-BE49-F238E27FC236}">
                <a16:creationId xmlns:a16="http://schemas.microsoft.com/office/drawing/2014/main" id="{D1587C92-C0FF-7A52-BA08-239C63C3D068}"/>
              </a:ext>
            </a:extLst>
          </p:cNvPr>
          <p:cNvSpPr txBox="1"/>
          <p:nvPr/>
        </p:nvSpPr>
        <p:spPr>
          <a:xfrm>
            <a:off x="540000" y="1507970"/>
            <a:ext cx="11190416" cy="592726"/>
          </a:xfrm>
          <a:prstGeom prst="rect">
            <a:avLst/>
          </a:prstGeom>
          <a:noFill/>
        </p:spPr>
        <p:txBody>
          <a:bodyPr wrap="square" lIns="0" tIns="0" rIns="0" bIns="0" rtlCol="0" anchor="t" anchorCtr="0">
            <a:spAutoFit/>
          </a:bodyPr>
          <a:lstStyle/>
          <a:p>
            <a:pPr algn="just">
              <a:lnSpc>
                <a:spcPct val="125000"/>
              </a:lnSpc>
            </a:pPr>
            <a:r>
              <a:rPr lang="ja-JP" altLang="en-US" sz="1050" dirty="0">
                <a:latin typeface="Yu Gothic Medium" panose="020B0400000000000000" pitchFamily="34" charset="-128"/>
                <a:ea typeface="Yu Gothic Medium" panose="020B0400000000000000" pitchFamily="34" charset="-128"/>
              </a:rPr>
              <a:t>新ビジョン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つの提供価値」の周囲に散りばめられたイラストには、それぞれ意味が込められています。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社内で実施したワークショップにおいて、参加者から寄せられた「ありたい姿」と「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つの提供価値」から想起されるシーンやエピソードを笑顔に絡めて記載したものです。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ひとつひとつのイラストを見て、それが一体どんなシーンを表しているのか、想像しながらビジョン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をご覧ください。</a:t>
            </a:r>
            <a:endParaRPr lang="en-US" altLang="ja-JP" sz="1050" dirty="0">
              <a:latin typeface="Yu Gothic Medium" panose="020B0400000000000000" pitchFamily="34" charset="-128"/>
              <a:ea typeface="Yu Gothic Medium" panose="020B0400000000000000" pitchFamily="34" charset="-128"/>
            </a:endParaRPr>
          </a:p>
        </p:txBody>
      </p:sp>
      <p:sp>
        <p:nvSpPr>
          <p:cNvPr id="24" name="円/楕円 23">
            <a:extLst>
              <a:ext uri="{FF2B5EF4-FFF2-40B4-BE49-F238E27FC236}">
                <a16:creationId xmlns:a16="http://schemas.microsoft.com/office/drawing/2014/main" id="{21DD276C-645D-0474-0B9A-B06D8798B835}"/>
              </a:ext>
            </a:extLst>
          </p:cNvPr>
          <p:cNvSpPr>
            <a:spLocks noChangeAspect="1"/>
          </p:cNvSpPr>
          <p:nvPr/>
        </p:nvSpPr>
        <p:spPr>
          <a:xfrm>
            <a:off x="6567589" y="2631385"/>
            <a:ext cx="1692000" cy="1692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7" name="テキスト ボックス 26">
            <a:extLst>
              <a:ext uri="{FF2B5EF4-FFF2-40B4-BE49-F238E27FC236}">
                <a16:creationId xmlns:a16="http://schemas.microsoft.com/office/drawing/2014/main" id="{F742A3D1-667B-904D-9241-90AD61BA0F38}"/>
              </a:ext>
            </a:extLst>
          </p:cNvPr>
          <p:cNvSpPr txBox="1"/>
          <p:nvPr/>
        </p:nvSpPr>
        <p:spPr>
          <a:xfrm>
            <a:off x="6645909" y="4721554"/>
            <a:ext cx="5078637" cy="1455142"/>
          </a:xfrm>
          <a:prstGeom prst="rect">
            <a:avLst/>
          </a:prstGeom>
          <a:noFill/>
        </p:spPr>
        <p:txBody>
          <a:bodyPr wrap="square" lIns="0" tIns="0" rIns="0" bIns="0" rtlCol="0" anchor="t" anchorCtr="0">
            <a:spAutoFit/>
          </a:bodyPr>
          <a:lstStyle/>
          <a:p>
            <a:pPr algn="just">
              <a:lnSpc>
                <a:spcPct val="130000"/>
              </a:lnSpc>
            </a:pPr>
            <a:r>
              <a:rPr lang="ja-JP" altLang="en-US" sz="1050" dirty="0">
                <a:latin typeface="Yu Gothic Medium" panose="020B0400000000000000" pitchFamily="34" charset="-128"/>
                <a:ea typeface="Yu Gothic Medium" panose="020B0400000000000000" pitchFamily="34" charset="-128"/>
              </a:rPr>
              <a:t>笑顔って何だろうっていうのを考える時間になりました。</a:t>
            </a:r>
          </a:p>
          <a:p>
            <a:pPr algn="just">
              <a:lnSpc>
                <a:spcPct val="130000"/>
              </a:lnSpc>
            </a:pPr>
            <a:r>
              <a:rPr lang="ja-JP" altLang="en-US" sz="1050" dirty="0">
                <a:latin typeface="Yu Gothic Medium" panose="020B0400000000000000" pitchFamily="34" charset="-128"/>
                <a:ea typeface="Yu Gothic Medium" panose="020B0400000000000000" pitchFamily="34" charset="-128"/>
              </a:rPr>
              <a:t>笑顔って笑ってる状態なんだろうか？安心してるのか？</a:t>
            </a:r>
          </a:p>
          <a:p>
            <a:pPr algn="just">
              <a:lnSpc>
                <a:spcPct val="130000"/>
              </a:lnSpc>
            </a:pPr>
            <a:r>
              <a:rPr lang="ja-JP" altLang="en-US" sz="1050" dirty="0">
                <a:latin typeface="Yu Gothic Medium" panose="020B0400000000000000" pitchFamily="34" charset="-128"/>
                <a:ea typeface="Yu Gothic Medium" panose="020B0400000000000000" pitchFamily="34" charset="-128"/>
              </a:rPr>
              <a:t>健康でいることが笑顔になるのか？</a:t>
            </a:r>
          </a:p>
          <a:p>
            <a:pPr algn="just">
              <a:lnSpc>
                <a:spcPct val="130000"/>
              </a:lnSpc>
            </a:pPr>
            <a:r>
              <a:rPr lang="ja-JP" altLang="en-US" sz="1050" dirty="0">
                <a:latin typeface="Yu Gothic Medium" panose="020B0400000000000000" pitchFamily="34" charset="-128"/>
                <a:ea typeface="Yu Gothic Medium" panose="020B0400000000000000" pitchFamily="34" charset="-128"/>
              </a:rPr>
              <a:t>それが言語化されたら、共通認識を持てたら、何か新しいこと、</a:t>
            </a:r>
            <a:r>
              <a:rPr lang="en-US" altLang="ja-JP" sz="1050" dirty="0">
                <a:latin typeface="Yu Gothic Medium" panose="020B0400000000000000" pitchFamily="34" charset="-128"/>
                <a:ea typeface="Yu Gothic Medium" panose="020B0400000000000000" pitchFamily="34" charset="-128"/>
              </a:rPr>
              <a:t>10</a:t>
            </a:r>
            <a:r>
              <a:rPr lang="ja-JP" altLang="en-US" sz="1050" dirty="0">
                <a:latin typeface="Yu Gothic Medium" panose="020B0400000000000000" pitchFamily="34" charset="-128"/>
                <a:ea typeface="Yu Gothic Medium" panose="020B0400000000000000" pitchFamily="34" charset="-128"/>
              </a:rPr>
              <a:t>年後のビジョンにも繋がるんじゃないだろうかをずっと考えていました。まだモヤモヤとしていますが、「笑顔はひとつじゃない」ということは実感できました。よりパーソナライズを追求するなど、製品やサービスを通じて多様な笑顔を作っていくことが大切ですね。</a:t>
            </a:r>
            <a:endParaRPr lang="en-US" altLang="ja-JP" sz="1050" dirty="0">
              <a:latin typeface="Yu Gothic Medium" panose="020B0400000000000000" pitchFamily="34" charset="-128"/>
              <a:ea typeface="Yu Gothic Medium" panose="020B0400000000000000" pitchFamily="34" charset="-128"/>
            </a:endParaRPr>
          </a:p>
        </p:txBody>
      </p:sp>
      <p:sp>
        <p:nvSpPr>
          <p:cNvPr id="33" name="タイトル 2">
            <a:extLst>
              <a:ext uri="{FF2B5EF4-FFF2-40B4-BE49-F238E27FC236}">
                <a16:creationId xmlns:a16="http://schemas.microsoft.com/office/drawing/2014/main" id="{18B97193-BD59-6AB4-5C82-FB11B2BE7471}"/>
              </a:ext>
            </a:extLst>
          </p:cNvPr>
          <p:cNvSpPr txBox="1">
            <a:spLocks/>
          </p:cNvSpPr>
          <p:nvPr/>
        </p:nvSpPr>
        <p:spPr>
          <a:xfrm>
            <a:off x="8402344" y="2814090"/>
            <a:ext cx="3325907" cy="372346"/>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000" b="1" dirty="0"/>
              <a:t>ゴールから想起されるシーンやエピソードを、</a:t>
            </a:r>
            <a:endParaRPr kumimoji="0" lang="en-US" altLang="ja-JP" sz="1000" b="1" dirty="0"/>
          </a:p>
          <a:p>
            <a:pPr>
              <a:lnSpc>
                <a:spcPct val="125000"/>
              </a:lnSpc>
            </a:pPr>
            <a:r>
              <a:rPr kumimoji="0" lang="ja-JP" altLang="en-US" sz="1000" b="1" dirty="0"/>
              <a:t>笑顔に絡めて話してくれたワークショップ参加者の声</a:t>
            </a:r>
          </a:p>
        </p:txBody>
      </p:sp>
      <p:sp>
        <p:nvSpPr>
          <p:cNvPr id="34" name="タイトル 2">
            <a:extLst>
              <a:ext uri="{FF2B5EF4-FFF2-40B4-BE49-F238E27FC236}">
                <a16:creationId xmlns:a16="http://schemas.microsoft.com/office/drawing/2014/main" id="{9FF3541F-CCE5-7101-F2EC-919CBCDF0711}"/>
              </a:ext>
            </a:extLst>
          </p:cNvPr>
          <p:cNvSpPr txBox="1">
            <a:spLocks/>
          </p:cNvSpPr>
          <p:nvPr/>
        </p:nvSpPr>
        <p:spPr>
          <a:xfrm>
            <a:off x="8402344" y="3313865"/>
            <a:ext cx="3012573" cy="501227"/>
          </a:xfrm>
          <a:prstGeom prst="rect">
            <a:avLst/>
          </a:prstGeom>
          <a:noFill/>
        </p:spPr>
        <p:txBody>
          <a:bodyPr wrap="square" lIns="0" tIns="0" rIns="0" bIns="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0" lang="ja-JP" altLang="en-US" sz="2400" b="1"/>
              <a:t>あの頃</a:t>
            </a:r>
            <a:r>
              <a:rPr kumimoji="0" lang="en-US" altLang="ja-JP" sz="2400" b="1" dirty="0"/>
              <a:t> </a:t>
            </a:r>
            <a:r>
              <a:rPr kumimoji="0" lang="ja-JP" altLang="en-US" sz="1400" b="1"/>
              <a:t>さん</a:t>
            </a:r>
            <a:endParaRPr kumimoji="0" lang="ja-JP" altLang="en-US" sz="2400" b="1"/>
          </a:p>
        </p:txBody>
      </p:sp>
      <p:sp>
        <p:nvSpPr>
          <p:cNvPr id="35" name="タイトル 2">
            <a:extLst>
              <a:ext uri="{FF2B5EF4-FFF2-40B4-BE49-F238E27FC236}">
                <a16:creationId xmlns:a16="http://schemas.microsoft.com/office/drawing/2014/main" id="{A97A7DD1-1F66-2BC2-29CD-C7EDE695E934}"/>
              </a:ext>
            </a:extLst>
          </p:cNvPr>
          <p:cNvSpPr txBox="1">
            <a:spLocks/>
          </p:cNvSpPr>
          <p:nvPr/>
        </p:nvSpPr>
        <p:spPr>
          <a:xfrm>
            <a:off x="8396296" y="3879188"/>
            <a:ext cx="3524772" cy="536750"/>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0" lang="en-US" altLang="ja-JP" sz="800" dirty="0"/>
              <a:t>※ </a:t>
            </a:r>
            <a:r>
              <a:rPr kumimoji="0" lang="ja-JP" altLang="en-US" sz="800" dirty="0"/>
              <a:t>社内ワークショップでは立場や部署の違いを越えて自由に議論するため、　　　</a:t>
            </a:r>
            <a:endParaRPr kumimoji="0" lang="en-US" altLang="ja-JP" sz="800" dirty="0"/>
          </a:p>
          <a:p>
            <a:pPr>
              <a:lnSpc>
                <a:spcPct val="150000"/>
              </a:lnSpc>
            </a:pPr>
            <a:r>
              <a:rPr kumimoji="0" lang="ja-JP" altLang="en-US" sz="800" dirty="0"/>
              <a:t>　 全員が目隠し状態で行い、同じ匂いをかいだ時の各自がその匂いから</a:t>
            </a:r>
            <a:endParaRPr kumimoji="0" lang="en-US" altLang="ja-JP" sz="800" dirty="0"/>
          </a:p>
          <a:p>
            <a:pPr>
              <a:lnSpc>
                <a:spcPct val="150000"/>
              </a:lnSpc>
            </a:pPr>
            <a:r>
              <a:rPr kumimoji="0" lang="ja-JP" altLang="en-US" sz="800" dirty="0"/>
              <a:t>　 思い浮かべたイメージをニックネームとしています</a:t>
            </a:r>
            <a:endParaRPr kumimoji="0" lang="en-US" altLang="ja-JP" sz="800" dirty="0"/>
          </a:p>
        </p:txBody>
      </p:sp>
      <p:grpSp>
        <p:nvGrpSpPr>
          <p:cNvPr id="38" name="グループ化 37">
            <a:extLst>
              <a:ext uri="{FF2B5EF4-FFF2-40B4-BE49-F238E27FC236}">
                <a16:creationId xmlns:a16="http://schemas.microsoft.com/office/drawing/2014/main" id="{68257600-E8E8-33CB-2A7A-AF51AF9EDBAE}"/>
              </a:ext>
            </a:extLst>
          </p:cNvPr>
          <p:cNvGrpSpPr/>
          <p:nvPr/>
        </p:nvGrpSpPr>
        <p:grpSpPr>
          <a:xfrm>
            <a:off x="6645909" y="4452595"/>
            <a:ext cx="5054345" cy="121392"/>
            <a:chOff x="6840254" y="4401077"/>
            <a:chExt cx="4860000" cy="108000"/>
          </a:xfrm>
        </p:grpSpPr>
        <p:cxnSp>
          <p:nvCxnSpPr>
            <p:cNvPr id="28" name="直線コネクタ 27">
              <a:extLst>
                <a:ext uri="{FF2B5EF4-FFF2-40B4-BE49-F238E27FC236}">
                  <a16:creationId xmlns:a16="http://schemas.microsoft.com/office/drawing/2014/main" id="{AB230E8A-1EA5-B10A-482E-48F964AF66F5}"/>
                </a:ext>
              </a:extLst>
            </p:cNvPr>
            <p:cNvCxnSpPr>
              <a:cxnSpLocks/>
            </p:cNvCxnSpPr>
            <p:nvPr/>
          </p:nvCxnSpPr>
          <p:spPr>
            <a:xfrm>
              <a:off x="684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9D9806D-25F9-8EDA-DCE6-C7F02DF7AF0D}"/>
                </a:ext>
              </a:extLst>
            </p:cNvPr>
            <p:cNvCxnSpPr>
              <a:cxnSpLocks/>
            </p:cNvCxnSpPr>
            <p:nvPr/>
          </p:nvCxnSpPr>
          <p:spPr>
            <a:xfrm>
              <a:off x="936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三角形 31">
              <a:extLst>
                <a:ext uri="{FF2B5EF4-FFF2-40B4-BE49-F238E27FC236}">
                  <a16:creationId xmlns:a16="http://schemas.microsoft.com/office/drawing/2014/main" id="{5D6BD557-940B-A30A-8239-C741F54FA21E}"/>
                </a:ext>
              </a:extLst>
            </p:cNvPr>
            <p:cNvSpPr/>
            <p:nvPr/>
          </p:nvSpPr>
          <p:spPr>
            <a:xfrm>
              <a:off x="9180254" y="4401077"/>
              <a:ext cx="180000" cy="108000"/>
            </a:xfrm>
            <a:custGeom>
              <a:avLst/>
              <a:gdLst>
                <a:gd name="connsiteX0" fmla="*/ 0 w 237392"/>
                <a:gd name="connsiteY0" fmla="*/ 204648 h 204648"/>
                <a:gd name="connsiteX1" fmla="*/ 118696 w 237392"/>
                <a:gd name="connsiteY1" fmla="*/ 0 h 204648"/>
                <a:gd name="connsiteX2" fmla="*/ 237392 w 237392"/>
                <a:gd name="connsiteY2" fmla="*/ 204648 h 204648"/>
                <a:gd name="connsiteX3" fmla="*/ 0 w 237392"/>
                <a:gd name="connsiteY3" fmla="*/ 204648 h 204648"/>
                <a:gd name="connsiteX0" fmla="*/ 0 w 237392"/>
                <a:gd name="connsiteY0" fmla="*/ 204648 h 296088"/>
                <a:gd name="connsiteX1" fmla="*/ 118696 w 237392"/>
                <a:gd name="connsiteY1" fmla="*/ 0 h 296088"/>
                <a:gd name="connsiteX2" fmla="*/ 237392 w 237392"/>
                <a:gd name="connsiteY2" fmla="*/ 204648 h 296088"/>
                <a:gd name="connsiteX3" fmla="*/ 91440 w 237392"/>
                <a:gd name="connsiteY3" fmla="*/ 296088 h 296088"/>
                <a:gd name="connsiteX0" fmla="*/ 0 w 237392"/>
                <a:gd name="connsiteY0" fmla="*/ 204648 h 204648"/>
                <a:gd name="connsiteX1" fmla="*/ 118696 w 237392"/>
                <a:gd name="connsiteY1" fmla="*/ 0 h 204648"/>
                <a:gd name="connsiteX2" fmla="*/ 237392 w 237392"/>
                <a:gd name="connsiteY2" fmla="*/ 204648 h 204648"/>
              </a:gdLst>
              <a:ahLst/>
              <a:cxnLst>
                <a:cxn ang="0">
                  <a:pos x="connsiteX0" y="connsiteY0"/>
                </a:cxn>
                <a:cxn ang="0">
                  <a:pos x="connsiteX1" y="connsiteY1"/>
                </a:cxn>
                <a:cxn ang="0">
                  <a:pos x="connsiteX2" y="connsiteY2"/>
                </a:cxn>
              </a:cxnLst>
              <a:rect l="l" t="t" r="r" b="b"/>
              <a:pathLst>
                <a:path w="237392" h="204648">
                  <a:moveTo>
                    <a:pt x="0" y="204648"/>
                  </a:moveTo>
                  <a:lnTo>
                    <a:pt x="118696" y="0"/>
                  </a:lnTo>
                  <a:lnTo>
                    <a:pt x="237392" y="204648"/>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8" name="三角形 7">
            <a:extLst>
              <a:ext uri="{FF2B5EF4-FFF2-40B4-BE49-F238E27FC236}">
                <a16:creationId xmlns:a16="http://schemas.microsoft.com/office/drawing/2014/main" id="{089DB03A-88C7-38C0-AA78-9BCFD6C8829C}"/>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pic>
        <p:nvPicPr>
          <p:cNvPr id="11" name="グラフィックス 10">
            <a:extLst>
              <a:ext uri="{FF2B5EF4-FFF2-40B4-BE49-F238E27FC236}">
                <a16:creationId xmlns:a16="http://schemas.microsoft.com/office/drawing/2014/main" id="{B51D745E-23D5-B3FD-44EC-9C50278EB8A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603396" y="2622550"/>
            <a:ext cx="1612900" cy="1612900"/>
          </a:xfrm>
          <a:prstGeom prst="rect">
            <a:avLst/>
          </a:prstGeom>
        </p:spPr>
      </p:pic>
      <p:pic>
        <p:nvPicPr>
          <p:cNvPr id="14" name="図 13">
            <a:extLst>
              <a:ext uri="{FF2B5EF4-FFF2-40B4-BE49-F238E27FC236}">
                <a16:creationId xmlns:a16="http://schemas.microsoft.com/office/drawing/2014/main" id="{F14928F2-FAC8-33E1-1470-8B1C2C0BEE5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49098" y="4001084"/>
            <a:ext cx="2383241" cy="2075384"/>
          </a:xfrm>
          <a:prstGeom prst="rect">
            <a:avLst/>
          </a:prstGeom>
        </p:spPr>
      </p:pic>
      <p:cxnSp>
        <p:nvCxnSpPr>
          <p:cNvPr id="20" name="直線コネクタ 19">
            <a:extLst>
              <a:ext uri="{FF2B5EF4-FFF2-40B4-BE49-F238E27FC236}">
                <a16:creationId xmlns:a16="http://schemas.microsoft.com/office/drawing/2014/main" id="{FB53A916-5206-2462-ABEA-0F6489FB6218}"/>
              </a:ext>
            </a:extLst>
          </p:cNvPr>
          <p:cNvCxnSpPr>
            <a:cxnSpLocks/>
            <a:stCxn id="19" idx="3"/>
          </p:cNvCxnSpPr>
          <p:nvPr/>
        </p:nvCxnSpPr>
        <p:spPr>
          <a:xfrm>
            <a:off x="1792670" y="3946885"/>
            <a:ext cx="1664143" cy="1746684"/>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C7C5D582-6E03-B84C-B9AC-1CB4208832A2}"/>
              </a:ext>
            </a:extLst>
          </p:cNvPr>
          <p:cNvCxnSpPr>
            <a:cxnSpLocks/>
          </p:cNvCxnSpPr>
          <p:nvPr/>
        </p:nvCxnSpPr>
        <p:spPr>
          <a:xfrm>
            <a:off x="2461575" y="2780827"/>
            <a:ext cx="2506219" cy="783159"/>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sp>
        <p:nvSpPr>
          <p:cNvPr id="19" name="円/楕円 18">
            <a:extLst>
              <a:ext uri="{FF2B5EF4-FFF2-40B4-BE49-F238E27FC236}">
                <a16:creationId xmlns:a16="http://schemas.microsoft.com/office/drawing/2014/main" id="{B8B3B744-9577-6B71-3AF0-5C808A786491}"/>
              </a:ext>
            </a:extLst>
          </p:cNvPr>
          <p:cNvSpPr/>
          <p:nvPr/>
        </p:nvSpPr>
        <p:spPr>
          <a:xfrm>
            <a:off x="1589727" y="2764044"/>
            <a:ext cx="1385784" cy="1385784"/>
          </a:xfrm>
          <a:prstGeom prst="ellipse">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sp>
        <p:nvSpPr>
          <p:cNvPr id="26" name="タイトル 2">
            <a:extLst>
              <a:ext uri="{FF2B5EF4-FFF2-40B4-BE49-F238E27FC236}">
                <a16:creationId xmlns:a16="http://schemas.microsoft.com/office/drawing/2014/main" id="{737A730E-D10D-CBF4-B45E-CD7E2D3703F9}"/>
              </a:ext>
            </a:extLst>
          </p:cNvPr>
          <p:cNvSpPr txBox="1">
            <a:spLocks/>
          </p:cNvSpPr>
          <p:nvPr/>
        </p:nvSpPr>
        <p:spPr>
          <a:xfrm>
            <a:off x="537751" y="5523359"/>
            <a:ext cx="2819680" cy="519492"/>
          </a:xfrm>
          <a:prstGeom prst="rect">
            <a:avLst/>
          </a:prstGeom>
          <a:noFill/>
          <a:ln w="15875">
            <a:noFill/>
          </a:ln>
        </p:spPr>
        <p:txBody>
          <a:bodyPr wrap="square" lIns="0" tIns="36000" rIns="0" bIns="36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en-US" altLang="ja-JP" sz="1200" b="1" spc="-20" dirty="0"/>
              <a:t>SVC</a:t>
            </a:r>
            <a:r>
              <a:rPr kumimoji="0" lang="ja-JP" altLang="en-US" sz="1200" b="1" spc="-20"/>
              <a:t>を通じた「ありたい姿」を</a:t>
            </a:r>
            <a:endParaRPr kumimoji="0" lang="en-US" altLang="ja-JP" sz="1200" b="1" spc="-20" dirty="0"/>
          </a:p>
          <a:p>
            <a:pPr>
              <a:lnSpc>
                <a:spcPct val="125000"/>
              </a:lnSpc>
            </a:pPr>
            <a:r>
              <a:rPr kumimoji="0" lang="ja-JP" altLang="en-US" sz="1200" b="1" spc="-20" dirty="0"/>
              <a:t>ビジョン</a:t>
            </a:r>
            <a:r>
              <a:rPr kumimoji="0" lang="en-US" altLang="ja-JP" sz="1200" b="1" spc="-20" dirty="0"/>
              <a:t>MAP</a:t>
            </a:r>
            <a:r>
              <a:rPr kumimoji="0" lang="ja-JP" altLang="en-US" sz="1200" b="1" spc="-20" dirty="0"/>
              <a:t>の中心に置いています</a:t>
            </a:r>
          </a:p>
        </p:txBody>
      </p:sp>
    </p:spTree>
    <p:extLst>
      <p:ext uri="{BB962C8B-B14F-4D97-AF65-F5344CB8AC3E}">
        <p14:creationId xmlns:p14="http://schemas.microsoft.com/office/powerpoint/2010/main" val="1535832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E7E5D-650A-D469-5D97-1A5B6C22E63C}"/>
            </a:ext>
          </a:extLst>
        </p:cNvPr>
        <p:cNvGrpSpPr/>
        <p:nvPr/>
      </p:nvGrpSpPr>
      <p:grpSpPr>
        <a:xfrm>
          <a:off x="0" y="0"/>
          <a:ext cx="0" cy="0"/>
          <a:chOff x="0" y="0"/>
          <a:chExt cx="0" cy="0"/>
        </a:xfrm>
      </p:grpSpPr>
      <p:sp>
        <p:nvSpPr>
          <p:cNvPr id="25" name="1 つの角を丸めた四角形 24">
            <a:extLst>
              <a:ext uri="{FF2B5EF4-FFF2-40B4-BE49-F238E27FC236}">
                <a16:creationId xmlns:a16="http://schemas.microsoft.com/office/drawing/2014/main" id="{97828AE5-C6F9-7478-51F6-0DB47EC5590C}"/>
              </a:ext>
            </a:extLst>
          </p:cNvPr>
          <p:cNvSpPr/>
          <p:nvPr/>
        </p:nvSpPr>
        <p:spPr>
          <a:xfrm flipH="1">
            <a:off x="6275998" y="2313610"/>
            <a:ext cx="5915997" cy="4187718"/>
          </a:xfrm>
          <a:prstGeom prst="round1Rect">
            <a:avLst>
              <a:gd name="adj" fmla="val 8487"/>
            </a:avLst>
          </a:prstGeom>
          <a:solidFill>
            <a:srgbClr val="EDE9E3"/>
          </a:solidFill>
          <a:ln>
            <a:noFill/>
          </a:ln>
          <a:effectLst/>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endParaRPr kumimoji="1" lang="ja-JP" altLang="en-US" sz="1200" dirty="0">
              <a:solidFill>
                <a:schemeClr val="tx1"/>
              </a:solidFill>
            </a:endParaRPr>
          </a:p>
        </p:txBody>
      </p:sp>
      <p:sp>
        <p:nvSpPr>
          <p:cNvPr id="2" name="コンテンツ プレースホルダー 1">
            <a:extLst>
              <a:ext uri="{FF2B5EF4-FFF2-40B4-BE49-F238E27FC236}">
                <a16:creationId xmlns:a16="http://schemas.microsoft.com/office/drawing/2014/main" id="{B542E880-EE2C-6E18-5F2E-391AAAF115BF}"/>
              </a:ext>
            </a:extLst>
          </p:cNvPr>
          <p:cNvSpPr>
            <a:spLocks noGrp="1"/>
          </p:cNvSpPr>
          <p:nvPr>
            <p:ph idx="11"/>
          </p:nvPr>
        </p:nvSpPr>
        <p:spPr>
          <a:xfrm>
            <a:off x="1025469" y="294017"/>
            <a:ext cx="5250529" cy="226611"/>
          </a:xfrm>
        </p:spPr>
        <p:txBody>
          <a:bodyPr/>
          <a:lstStyle/>
          <a:p>
            <a:r>
              <a:rPr lang="ja-JP" altLang="en-US" spc="-50"/>
              <a:t>ビジョン</a:t>
            </a:r>
            <a:r>
              <a:rPr lang="en-US" altLang="ja-JP" spc="-50" dirty="0"/>
              <a:t>MAP</a:t>
            </a:r>
            <a:r>
              <a:rPr lang="ja-JP" altLang="en-US" spc="-50"/>
              <a:t>に描かれたエピソードの紹介</a:t>
            </a:r>
            <a:r>
              <a:rPr lang="en-US" altLang="ja-JP" spc="-50" dirty="0"/>
              <a:t> ②</a:t>
            </a:r>
            <a:endParaRPr lang="ja-JP" altLang="en-US" spc="-50"/>
          </a:p>
        </p:txBody>
      </p:sp>
      <p:sp>
        <p:nvSpPr>
          <p:cNvPr id="3" name="タイトル 2">
            <a:extLst>
              <a:ext uri="{FF2B5EF4-FFF2-40B4-BE49-F238E27FC236}">
                <a16:creationId xmlns:a16="http://schemas.microsoft.com/office/drawing/2014/main" id="{2883D5A5-1852-8F16-DAD2-BBAC4857A033}"/>
              </a:ext>
            </a:extLst>
          </p:cNvPr>
          <p:cNvSpPr>
            <a:spLocks noGrp="1"/>
          </p:cNvSpPr>
          <p:nvPr>
            <p:ph type="title"/>
          </p:nvPr>
        </p:nvSpPr>
        <p:spPr>
          <a:xfrm>
            <a:off x="900000" y="996088"/>
            <a:ext cx="10799991" cy="461665"/>
          </a:xfrm>
          <a:effectLst/>
        </p:spPr>
        <p:txBody>
          <a:bodyPr/>
          <a:lstStyle/>
          <a:p>
            <a:r>
              <a:rPr kumimoji="1" lang="ja-JP" altLang="en-US" sz="3000" spc="0"/>
              <a:t>カレーとスパイスで世界中を笑顔に</a:t>
            </a:r>
          </a:p>
        </p:txBody>
      </p:sp>
      <p:sp>
        <p:nvSpPr>
          <p:cNvPr id="4" name="コンテンツ プレースホルダー 3">
            <a:extLst>
              <a:ext uri="{FF2B5EF4-FFF2-40B4-BE49-F238E27FC236}">
                <a16:creationId xmlns:a16="http://schemas.microsoft.com/office/drawing/2014/main" id="{01772CF1-BF74-CF15-84F6-FCB6A0CD8FF0}"/>
              </a:ext>
            </a:extLst>
          </p:cNvPr>
          <p:cNvSpPr>
            <a:spLocks noGrp="1"/>
          </p:cNvSpPr>
          <p:nvPr>
            <p:ph idx="10"/>
          </p:nvPr>
        </p:nvSpPr>
        <p:spPr/>
        <p:txBody>
          <a:bodyPr/>
          <a:lstStyle/>
          <a:p>
            <a:r>
              <a:rPr kumimoji="1" lang="en-US" altLang="ja-JP" dirty="0"/>
              <a:t>06</a:t>
            </a:r>
            <a:endParaRPr kumimoji="1" lang="ja-JP" altLang="en-US"/>
          </a:p>
        </p:txBody>
      </p:sp>
      <p:sp>
        <p:nvSpPr>
          <p:cNvPr id="5" name="フッター プレースホルダー 4">
            <a:extLst>
              <a:ext uri="{FF2B5EF4-FFF2-40B4-BE49-F238E27FC236}">
                <a16:creationId xmlns:a16="http://schemas.microsoft.com/office/drawing/2014/main" id="{630C16F1-4F87-EED0-7534-DDA214D8F99C}"/>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13B1FFE9-2336-37D5-3B86-AFD0630DE9DB}"/>
              </a:ext>
            </a:extLst>
          </p:cNvPr>
          <p:cNvSpPr>
            <a:spLocks noGrp="1"/>
          </p:cNvSpPr>
          <p:nvPr>
            <p:ph type="sldNum" sz="quarter" idx="4"/>
          </p:nvPr>
        </p:nvSpPr>
        <p:spPr/>
        <p:txBody>
          <a:bodyPr/>
          <a:lstStyle/>
          <a:p>
            <a:fld id="{48F63A3B-78C7-47BE-AE5E-E10140E04643}" type="slidenum">
              <a:rPr lang="en-US" smtClean="0"/>
              <a:pPr/>
              <a:t>12</a:t>
            </a:fld>
            <a:endParaRPr lang="en-US"/>
          </a:p>
        </p:txBody>
      </p:sp>
      <p:sp>
        <p:nvSpPr>
          <p:cNvPr id="24" name="円/楕円 23">
            <a:extLst>
              <a:ext uri="{FF2B5EF4-FFF2-40B4-BE49-F238E27FC236}">
                <a16:creationId xmlns:a16="http://schemas.microsoft.com/office/drawing/2014/main" id="{A8FA4F37-532F-C8DA-693B-557C2A9F3464}"/>
              </a:ext>
            </a:extLst>
          </p:cNvPr>
          <p:cNvSpPr>
            <a:spLocks noChangeAspect="1"/>
          </p:cNvSpPr>
          <p:nvPr/>
        </p:nvSpPr>
        <p:spPr>
          <a:xfrm>
            <a:off x="6567589" y="2631385"/>
            <a:ext cx="1692000" cy="1692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7" name="テキスト ボックス 26">
            <a:extLst>
              <a:ext uri="{FF2B5EF4-FFF2-40B4-BE49-F238E27FC236}">
                <a16:creationId xmlns:a16="http://schemas.microsoft.com/office/drawing/2014/main" id="{A3166F02-FD83-FABF-317B-E4DE9A98F5EB}"/>
              </a:ext>
            </a:extLst>
          </p:cNvPr>
          <p:cNvSpPr txBox="1"/>
          <p:nvPr/>
        </p:nvSpPr>
        <p:spPr>
          <a:xfrm>
            <a:off x="6645909" y="4721554"/>
            <a:ext cx="5078637" cy="1665199"/>
          </a:xfrm>
          <a:prstGeom prst="rect">
            <a:avLst/>
          </a:prstGeom>
          <a:noFill/>
        </p:spPr>
        <p:txBody>
          <a:bodyPr wrap="square" lIns="0" tIns="0" rIns="0" bIns="0" rtlCol="0" anchor="t" anchorCtr="0">
            <a:spAutoFit/>
          </a:bodyPr>
          <a:lstStyle/>
          <a:p>
            <a:pPr algn="just">
              <a:lnSpc>
                <a:spcPct val="130000"/>
              </a:lnSpc>
            </a:pPr>
            <a:r>
              <a:rPr lang="ja-JP" altLang="en-US" sz="1050" dirty="0">
                <a:latin typeface="Yu Gothic Medium" panose="020B0400000000000000" pitchFamily="34" charset="-128"/>
                <a:ea typeface="Yu Gothic Medium" panose="020B0400000000000000" pitchFamily="34" charset="-128"/>
              </a:rPr>
              <a:t>まず笑顔のメッシュ感･解像度を考えました。言葉だけ聞くとアッパーでポジティブな感情のイメージですが、私達が提供するものとしては「普段の暮らしの中で機嫌よく」ぐらいのものが笑顔だと思います。</a:t>
            </a:r>
          </a:p>
          <a:p>
            <a:pPr algn="just">
              <a:lnSpc>
                <a:spcPct val="130000"/>
              </a:lnSpc>
            </a:pPr>
            <a:r>
              <a:rPr lang="ja-JP" altLang="en-US" sz="1050" dirty="0">
                <a:latin typeface="Yu Gothic Medium" panose="020B0400000000000000" pitchFamily="34" charset="-128"/>
                <a:ea typeface="Yu Gothic Medium" panose="020B0400000000000000" pitchFamily="34" charset="-128"/>
              </a:rPr>
              <a:t>スパイスはものすごく多様で、我々も把握しきれないほどの可能性を秘めているものです。とにかく多様で、わくわくする、七変化。</a:t>
            </a:r>
          </a:p>
          <a:p>
            <a:pPr algn="just">
              <a:lnSpc>
                <a:spcPct val="130000"/>
              </a:lnSpc>
            </a:pPr>
            <a:r>
              <a:rPr lang="ja-JP" altLang="en-US" sz="1050" dirty="0">
                <a:latin typeface="Yu Gothic Medium" panose="020B0400000000000000" pitchFamily="34" charset="-128"/>
                <a:ea typeface="Yu Gothic Medium" panose="020B0400000000000000" pitchFamily="34" charset="-128"/>
              </a:rPr>
              <a:t>家庭の食卓だけじゃない多様な人･暮らし･シーンに応えるものこそが、多様なスパイスである。そう考えるとスパイスを扱う立場である我々も、よりわくわくしながら取り組めるんじゃないでしょうか。</a:t>
            </a:r>
            <a:endParaRPr lang="en-US" altLang="ja-JP" sz="1050" dirty="0">
              <a:latin typeface="Yu Gothic Medium" panose="020B0400000000000000" pitchFamily="34" charset="-128"/>
              <a:ea typeface="Yu Gothic Medium" panose="020B0400000000000000" pitchFamily="34" charset="-128"/>
            </a:endParaRPr>
          </a:p>
        </p:txBody>
      </p:sp>
      <p:sp>
        <p:nvSpPr>
          <p:cNvPr id="33" name="タイトル 2">
            <a:extLst>
              <a:ext uri="{FF2B5EF4-FFF2-40B4-BE49-F238E27FC236}">
                <a16:creationId xmlns:a16="http://schemas.microsoft.com/office/drawing/2014/main" id="{5B3B32CE-3B48-98B6-5334-68A7C0C09246}"/>
              </a:ext>
            </a:extLst>
          </p:cNvPr>
          <p:cNvSpPr txBox="1">
            <a:spLocks/>
          </p:cNvSpPr>
          <p:nvPr/>
        </p:nvSpPr>
        <p:spPr>
          <a:xfrm>
            <a:off x="8402344" y="2814090"/>
            <a:ext cx="3325907" cy="372346"/>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000" b="1"/>
              <a:t>ゴールから想起されるシーンやエピソードを、</a:t>
            </a:r>
            <a:endParaRPr kumimoji="0" lang="en-US" altLang="ja-JP" sz="1000" b="1" dirty="0"/>
          </a:p>
          <a:p>
            <a:pPr>
              <a:lnSpc>
                <a:spcPct val="125000"/>
              </a:lnSpc>
            </a:pPr>
            <a:r>
              <a:rPr kumimoji="0" lang="ja-JP" altLang="en-US" sz="1000" b="1"/>
              <a:t>笑顔に絡めて話してくれたワークショップ参加者の声</a:t>
            </a:r>
          </a:p>
        </p:txBody>
      </p:sp>
      <p:sp>
        <p:nvSpPr>
          <p:cNvPr id="34" name="タイトル 2">
            <a:extLst>
              <a:ext uri="{FF2B5EF4-FFF2-40B4-BE49-F238E27FC236}">
                <a16:creationId xmlns:a16="http://schemas.microsoft.com/office/drawing/2014/main" id="{E37D0499-1515-D7BC-853E-E72C292538B0}"/>
              </a:ext>
            </a:extLst>
          </p:cNvPr>
          <p:cNvSpPr txBox="1">
            <a:spLocks/>
          </p:cNvSpPr>
          <p:nvPr/>
        </p:nvSpPr>
        <p:spPr>
          <a:xfrm>
            <a:off x="8402344" y="3313865"/>
            <a:ext cx="3012573" cy="501227"/>
          </a:xfrm>
          <a:prstGeom prst="rect">
            <a:avLst/>
          </a:prstGeom>
          <a:noFill/>
        </p:spPr>
        <p:txBody>
          <a:bodyPr wrap="square" lIns="0" tIns="0" rIns="0" bIns="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0" lang="ja-JP" altLang="en-US" sz="2400" b="1"/>
              <a:t>境内</a:t>
            </a:r>
            <a:r>
              <a:rPr kumimoji="0" lang="en-US" altLang="ja-JP" sz="2400" b="1" dirty="0"/>
              <a:t> </a:t>
            </a:r>
            <a:r>
              <a:rPr kumimoji="0" lang="ja-JP" altLang="en-US" sz="1400" b="1"/>
              <a:t>さん</a:t>
            </a:r>
            <a:endParaRPr kumimoji="0" lang="ja-JP" altLang="en-US" sz="2400" b="1"/>
          </a:p>
        </p:txBody>
      </p:sp>
      <p:grpSp>
        <p:nvGrpSpPr>
          <p:cNvPr id="38" name="グループ化 37">
            <a:extLst>
              <a:ext uri="{FF2B5EF4-FFF2-40B4-BE49-F238E27FC236}">
                <a16:creationId xmlns:a16="http://schemas.microsoft.com/office/drawing/2014/main" id="{3D600C90-25B1-77EA-B059-FACF64369A46}"/>
              </a:ext>
            </a:extLst>
          </p:cNvPr>
          <p:cNvGrpSpPr/>
          <p:nvPr/>
        </p:nvGrpSpPr>
        <p:grpSpPr>
          <a:xfrm>
            <a:off x="6645909" y="4452595"/>
            <a:ext cx="5054345" cy="121392"/>
            <a:chOff x="6840254" y="4401077"/>
            <a:chExt cx="4860000" cy="108000"/>
          </a:xfrm>
        </p:grpSpPr>
        <p:cxnSp>
          <p:nvCxnSpPr>
            <p:cNvPr id="28" name="直線コネクタ 27">
              <a:extLst>
                <a:ext uri="{FF2B5EF4-FFF2-40B4-BE49-F238E27FC236}">
                  <a16:creationId xmlns:a16="http://schemas.microsoft.com/office/drawing/2014/main" id="{D25599AE-ED9F-7506-4508-1B38657EDF92}"/>
                </a:ext>
              </a:extLst>
            </p:cNvPr>
            <p:cNvCxnSpPr>
              <a:cxnSpLocks/>
            </p:cNvCxnSpPr>
            <p:nvPr/>
          </p:nvCxnSpPr>
          <p:spPr>
            <a:xfrm>
              <a:off x="684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5AEF0AA6-20D2-F346-AE34-515E64F8312C}"/>
                </a:ext>
              </a:extLst>
            </p:cNvPr>
            <p:cNvCxnSpPr>
              <a:cxnSpLocks/>
            </p:cNvCxnSpPr>
            <p:nvPr/>
          </p:nvCxnSpPr>
          <p:spPr>
            <a:xfrm>
              <a:off x="936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三角形 31">
              <a:extLst>
                <a:ext uri="{FF2B5EF4-FFF2-40B4-BE49-F238E27FC236}">
                  <a16:creationId xmlns:a16="http://schemas.microsoft.com/office/drawing/2014/main" id="{69563358-7B25-D876-4CBD-5A3A11A2C453}"/>
                </a:ext>
              </a:extLst>
            </p:cNvPr>
            <p:cNvSpPr/>
            <p:nvPr/>
          </p:nvSpPr>
          <p:spPr>
            <a:xfrm>
              <a:off x="9180254" y="4401077"/>
              <a:ext cx="180000" cy="108000"/>
            </a:xfrm>
            <a:custGeom>
              <a:avLst/>
              <a:gdLst>
                <a:gd name="connsiteX0" fmla="*/ 0 w 237392"/>
                <a:gd name="connsiteY0" fmla="*/ 204648 h 204648"/>
                <a:gd name="connsiteX1" fmla="*/ 118696 w 237392"/>
                <a:gd name="connsiteY1" fmla="*/ 0 h 204648"/>
                <a:gd name="connsiteX2" fmla="*/ 237392 w 237392"/>
                <a:gd name="connsiteY2" fmla="*/ 204648 h 204648"/>
                <a:gd name="connsiteX3" fmla="*/ 0 w 237392"/>
                <a:gd name="connsiteY3" fmla="*/ 204648 h 204648"/>
                <a:gd name="connsiteX0" fmla="*/ 0 w 237392"/>
                <a:gd name="connsiteY0" fmla="*/ 204648 h 296088"/>
                <a:gd name="connsiteX1" fmla="*/ 118696 w 237392"/>
                <a:gd name="connsiteY1" fmla="*/ 0 h 296088"/>
                <a:gd name="connsiteX2" fmla="*/ 237392 w 237392"/>
                <a:gd name="connsiteY2" fmla="*/ 204648 h 296088"/>
                <a:gd name="connsiteX3" fmla="*/ 91440 w 237392"/>
                <a:gd name="connsiteY3" fmla="*/ 296088 h 296088"/>
                <a:gd name="connsiteX0" fmla="*/ 0 w 237392"/>
                <a:gd name="connsiteY0" fmla="*/ 204648 h 204648"/>
                <a:gd name="connsiteX1" fmla="*/ 118696 w 237392"/>
                <a:gd name="connsiteY1" fmla="*/ 0 h 204648"/>
                <a:gd name="connsiteX2" fmla="*/ 237392 w 237392"/>
                <a:gd name="connsiteY2" fmla="*/ 204648 h 204648"/>
              </a:gdLst>
              <a:ahLst/>
              <a:cxnLst>
                <a:cxn ang="0">
                  <a:pos x="connsiteX0" y="connsiteY0"/>
                </a:cxn>
                <a:cxn ang="0">
                  <a:pos x="connsiteX1" y="connsiteY1"/>
                </a:cxn>
                <a:cxn ang="0">
                  <a:pos x="connsiteX2" y="connsiteY2"/>
                </a:cxn>
              </a:cxnLst>
              <a:rect l="l" t="t" r="r" b="b"/>
              <a:pathLst>
                <a:path w="237392" h="204648">
                  <a:moveTo>
                    <a:pt x="0" y="204648"/>
                  </a:moveTo>
                  <a:lnTo>
                    <a:pt x="118696" y="0"/>
                  </a:lnTo>
                  <a:lnTo>
                    <a:pt x="237392" y="204648"/>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8" name="三角形 7">
            <a:extLst>
              <a:ext uri="{FF2B5EF4-FFF2-40B4-BE49-F238E27FC236}">
                <a16:creationId xmlns:a16="http://schemas.microsoft.com/office/drawing/2014/main" id="{AAD5CD9A-7E93-6BA3-F52C-AB2EE6CC2FEA}"/>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pic>
        <p:nvPicPr>
          <p:cNvPr id="11" name="グラフィックス 10">
            <a:extLst>
              <a:ext uri="{FF2B5EF4-FFF2-40B4-BE49-F238E27FC236}">
                <a16:creationId xmlns:a16="http://schemas.microsoft.com/office/drawing/2014/main" id="{52F15F2C-EDE7-7D43-C6AA-98DE963454D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603396" y="2622550"/>
            <a:ext cx="1612900" cy="1612900"/>
          </a:xfrm>
          <a:prstGeom prst="rect">
            <a:avLst/>
          </a:prstGeom>
        </p:spPr>
      </p:pic>
      <p:pic>
        <p:nvPicPr>
          <p:cNvPr id="23" name="図 22">
            <a:extLst>
              <a:ext uri="{FF2B5EF4-FFF2-40B4-BE49-F238E27FC236}">
                <a16:creationId xmlns:a16="http://schemas.microsoft.com/office/drawing/2014/main" id="{A4879A70-1D60-FE39-8017-42C8774767BC}"/>
              </a:ext>
            </a:extLst>
          </p:cNvPr>
          <p:cNvPicPr>
            <a:picLocks noChangeAspect="1"/>
          </p:cNvPicPr>
          <p:nvPr/>
        </p:nvPicPr>
        <p:blipFill>
          <a:blip r:embed="rId5" cstate="print">
            <a:extLst>
              <a:ext uri="{28A0092B-C50C-407E-A947-70E740481C1C}">
                <a14:useLocalDpi xmlns:a14="http://schemas.microsoft.com/office/drawing/2010/main" val="0"/>
              </a:ext>
            </a:extLst>
          </a:blip>
          <a:srcRect l="15164" t="3401" r="15864" b="32637"/>
          <a:stretch>
            <a:fillRect/>
          </a:stretch>
        </p:blipFill>
        <p:spPr>
          <a:xfrm>
            <a:off x="537751" y="2313609"/>
            <a:ext cx="3485237" cy="2286655"/>
          </a:xfrm>
          <a:prstGeom prst="rect">
            <a:avLst/>
          </a:prstGeom>
          <a:ln>
            <a:noFill/>
          </a:ln>
        </p:spPr>
      </p:pic>
      <p:sp>
        <p:nvSpPr>
          <p:cNvPr id="26" name="円/楕円 25">
            <a:extLst>
              <a:ext uri="{FF2B5EF4-FFF2-40B4-BE49-F238E27FC236}">
                <a16:creationId xmlns:a16="http://schemas.microsoft.com/office/drawing/2014/main" id="{52B798FD-5D01-EAC3-3F91-BD0759F90D7A}"/>
              </a:ext>
            </a:extLst>
          </p:cNvPr>
          <p:cNvSpPr>
            <a:spLocks noChangeAspect="1"/>
          </p:cNvSpPr>
          <p:nvPr/>
        </p:nvSpPr>
        <p:spPr>
          <a:xfrm>
            <a:off x="3245719" y="3536589"/>
            <a:ext cx="2790000" cy="2790000"/>
          </a:xfrm>
          <a:prstGeom prst="ellipse">
            <a:avLst/>
          </a:prstGeom>
          <a:solidFill>
            <a:schemeClr val="bg1"/>
          </a:solidFill>
          <a:ln w="25400">
            <a:solidFill>
              <a:srgbClr val="EDE9E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pic>
        <p:nvPicPr>
          <p:cNvPr id="29" name="図 28">
            <a:extLst>
              <a:ext uri="{FF2B5EF4-FFF2-40B4-BE49-F238E27FC236}">
                <a16:creationId xmlns:a16="http://schemas.microsoft.com/office/drawing/2014/main" id="{CA45D1A7-4127-88D4-9088-EFDD7EC3C2C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49098" y="4001084"/>
            <a:ext cx="2383241" cy="2075384"/>
          </a:xfrm>
          <a:prstGeom prst="rect">
            <a:avLst/>
          </a:prstGeom>
        </p:spPr>
      </p:pic>
      <p:cxnSp>
        <p:nvCxnSpPr>
          <p:cNvPr id="30" name="直線コネクタ 29">
            <a:extLst>
              <a:ext uri="{FF2B5EF4-FFF2-40B4-BE49-F238E27FC236}">
                <a16:creationId xmlns:a16="http://schemas.microsoft.com/office/drawing/2014/main" id="{2EEA49D7-0479-2F24-1D2B-DF95E8C42464}"/>
              </a:ext>
            </a:extLst>
          </p:cNvPr>
          <p:cNvCxnSpPr>
            <a:cxnSpLocks/>
            <a:stCxn id="39" idx="3"/>
          </p:cNvCxnSpPr>
          <p:nvPr/>
        </p:nvCxnSpPr>
        <p:spPr>
          <a:xfrm>
            <a:off x="1792670" y="3946885"/>
            <a:ext cx="1664143" cy="1746684"/>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6E383EEC-DDD6-AA65-C61A-6E5C0E92DC3E}"/>
              </a:ext>
            </a:extLst>
          </p:cNvPr>
          <p:cNvCxnSpPr>
            <a:cxnSpLocks/>
          </p:cNvCxnSpPr>
          <p:nvPr/>
        </p:nvCxnSpPr>
        <p:spPr>
          <a:xfrm>
            <a:off x="2461575" y="2780827"/>
            <a:ext cx="2506219" cy="783159"/>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sp>
        <p:nvSpPr>
          <p:cNvPr id="39" name="円/楕円 38">
            <a:extLst>
              <a:ext uri="{FF2B5EF4-FFF2-40B4-BE49-F238E27FC236}">
                <a16:creationId xmlns:a16="http://schemas.microsoft.com/office/drawing/2014/main" id="{02148A14-ED6E-D7BE-6C10-8220B7923994}"/>
              </a:ext>
            </a:extLst>
          </p:cNvPr>
          <p:cNvSpPr/>
          <p:nvPr/>
        </p:nvSpPr>
        <p:spPr>
          <a:xfrm>
            <a:off x="1589727" y="2764044"/>
            <a:ext cx="1385784" cy="1385784"/>
          </a:xfrm>
          <a:prstGeom prst="ellipse">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sp>
        <p:nvSpPr>
          <p:cNvPr id="9" name="タイトル 2">
            <a:extLst>
              <a:ext uri="{FF2B5EF4-FFF2-40B4-BE49-F238E27FC236}">
                <a16:creationId xmlns:a16="http://schemas.microsoft.com/office/drawing/2014/main" id="{90DAAF4F-6AB4-0255-56F6-42BF1CE292CC}"/>
              </a:ext>
            </a:extLst>
          </p:cNvPr>
          <p:cNvSpPr txBox="1">
            <a:spLocks/>
          </p:cNvSpPr>
          <p:nvPr/>
        </p:nvSpPr>
        <p:spPr>
          <a:xfrm>
            <a:off x="537751" y="5523359"/>
            <a:ext cx="2819680" cy="519492"/>
          </a:xfrm>
          <a:prstGeom prst="rect">
            <a:avLst/>
          </a:prstGeom>
          <a:noFill/>
          <a:ln w="15875">
            <a:noFill/>
          </a:ln>
        </p:spPr>
        <p:txBody>
          <a:bodyPr wrap="square" lIns="0" tIns="36000" rIns="0" bIns="36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en-US" altLang="ja-JP" sz="1200" b="1" spc="-20" dirty="0"/>
              <a:t>SVC</a:t>
            </a:r>
            <a:r>
              <a:rPr kumimoji="0" lang="ja-JP" altLang="en-US" sz="1200" b="1" spc="-20"/>
              <a:t>を通じた「ありたい姿」を</a:t>
            </a:r>
            <a:endParaRPr kumimoji="0" lang="en-US" altLang="ja-JP" sz="1200" b="1" spc="-20" dirty="0"/>
          </a:p>
          <a:p>
            <a:pPr>
              <a:lnSpc>
                <a:spcPct val="125000"/>
              </a:lnSpc>
            </a:pPr>
            <a:r>
              <a:rPr kumimoji="0" lang="ja-JP" altLang="en-US" sz="1200" b="1" spc="-20" dirty="0"/>
              <a:t>ビジョン</a:t>
            </a:r>
            <a:r>
              <a:rPr kumimoji="0" lang="en-US" altLang="ja-JP" sz="1200" b="1" spc="-20" dirty="0"/>
              <a:t>MAP</a:t>
            </a:r>
            <a:r>
              <a:rPr kumimoji="0" lang="ja-JP" altLang="en-US" sz="1200" b="1" spc="-20" dirty="0"/>
              <a:t>の中心に置いています</a:t>
            </a:r>
          </a:p>
        </p:txBody>
      </p:sp>
      <p:sp>
        <p:nvSpPr>
          <p:cNvPr id="10" name="テキスト ボックス 9">
            <a:extLst>
              <a:ext uri="{FF2B5EF4-FFF2-40B4-BE49-F238E27FC236}">
                <a16:creationId xmlns:a16="http://schemas.microsoft.com/office/drawing/2014/main" id="{EBF1A0F4-67D5-BE5F-E56E-5D4B64507B62}"/>
              </a:ext>
            </a:extLst>
          </p:cNvPr>
          <p:cNvSpPr txBox="1"/>
          <p:nvPr/>
        </p:nvSpPr>
        <p:spPr>
          <a:xfrm>
            <a:off x="540000" y="1507970"/>
            <a:ext cx="11190416" cy="592726"/>
          </a:xfrm>
          <a:prstGeom prst="rect">
            <a:avLst/>
          </a:prstGeom>
          <a:noFill/>
        </p:spPr>
        <p:txBody>
          <a:bodyPr wrap="square" lIns="0" tIns="0" rIns="0" bIns="0" rtlCol="0" anchor="t" anchorCtr="0">
            <a:spAutoFit/>
          </a:bodyPr>
          <a:lstStyle/>
          <a:p>
            <a:pPr algn="just">
              <a:lnSpc>
                <a:spcPct val="125000"/>
              </a:lnSpc>
            </a:pPr>
            <a:r>
              <a:rPr lang="ja-JP" altLang="en-US" sz="1050" dirty="0">
                <a:latin typeface="Yu Gothic Medium" panose="020B0400000000000000" pitchFamily="34" charset="-128"/>
                <a:ea typeface="Yu Gothic Medium" panose="020B0400000000000000" pitchFamily="34" charset="-128"/>
              </a:rPr>
              <a:t>新ビジョン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つの提供価値」の周囲に散りばめられたイラストには、それぞれ意味が込められています。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社内で実施したワークショップにおいて、参加者から寄せられた「ありたい姿」と「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つの提供価値」から想起されるシーンやエピソードを笑顔に絡めて記載したものです。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ひとつひとつのイラストを見て、それが一体どんなシーンを表しているのか、想像しながらビジョン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をご覧ください。</a:t>
            </a:r>
            <a:endParaRPr lang="en-US" altLang="ja-JP" sz="1050"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15737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BA0F-7205-B8A6-8071-D0918207E749}"/>
            </a:ext>
          </a:extLst>
        </p:cNvPr>
        <p:cNvGrpSpPr/>
        <p:nvPr/>
      </p:nvGrpSpPr>
      <p:grpSpPr>
        <a:xfrm>
          <a:off x="0" y="0"/>
          <a:ext cx="0" cy="0"/>
          <a:chOff x="0" y="0"/>
          <a:chExt cx="0" cy="0"/>
        </a:xfrm>
      </p:grpSpPr>
      <p:pic>
        <p:nvPicPr>
          <p:cNvPr id="45" name="図 44">
            <a:extLst>
              <a:ext uri="{FF2B5EF4-FFF2-40B4-BE49-F238E27FC236}">
                <a16:creationId xmlns:a16="http://schemas.microsoft.com/office/drawing/2014/main" id="{C7E59FE6-696E-24E4-2E3D-5875A5D5930C}"/>
              </a:ext>
            </a:extLst>
          </p:cNvPr>
          <p:cNvPicPr>
            <a:picLocks noChangeAspect="1"/>
          </p:cNvPicPr>
          <p:nvPr/>
        </p:nvPicPr>
        <p:blipFill>
          <a:blip r:embed="rId3">
            <a:extLst>
              <a:ext uri="{28A0092B-C50C-407E-A947-70E740481C1C}">
                <a14:useLocalDpi xmlns:a14="http://schemas.microsoft.com/office/drawing/2010/main" val="0"/>
              </a:ext>
            </a:extLst>
          </a:blip>
          <a:srcRect l="11503" t="195" r="42157" b="56831"/>
          <a:stretch>
            <a:fillRect/>
          </a:stretch>
        </p:blipFill>
        <p:spPr>
          <a:xfrm>
            <a:off x="540001" y="2313609"/>
            <a:ext cx="3485237" cy="2286655"/>
          </a:xfrm>
          <a:prstGeom prst="rect">
            <a:avLst/>
          </a:prstGeom>
          <a:ln>
            <a:noFill/>
          </a:ln>
        </p:spPr>
      </p:pic>
      <p:sp>
        <p:nvSpPr>
          <p:cNvPr id="7" name="円/楕円 6">
            <a:extLst>
              <a:ext uri="{FF2B5EF4-FFF2-40B4-BE49-F238E27FC236}">
                <a16:creationId xmlns:a16="http://schemas.microsoft.com/office/drawing/2014/main" id="{F4A6663A-84AE-D6A1-819C-2CB313790DE0}"/>
              </a:ext>
            </a:extLst>
          </p:cNvPr>
          <p:cNvSpPr>
            <a:spLocks noChangeAspect="1"/>
          </p:cNvSpPr>
          <p:nvPr/>
        </p:nvSpPr>
        <p:spPr>
          <a:xfrm>
            <a:off x="3245719" y="3536589"/>
            <a:ext cx="2790000" cy="2790000"/>
          </a:xfrm>
          <a:prstGeom prst="ellipse">
            <a:avLst/>
          </a:prstGeom>
          <a:solidFill>
            <a:schemeClr val="bg1"/>
          </a:solidFill>
          <a:ln w="25400">
            <a:solidFill>
              <a:srgbClr val="EDE9E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sp>
        <p:nvSpPr>
          <p:cNvPr id="25" name="1 つの角を丸めた四角形 24">
            <a:extLst>
              <a:ext uri="{FF2B5EF4-FFF2-40B4-BE49-F238E27FC236}">
                <a16:creationId xmlns:a16="http://schemas.microsoft.com/office/drawing/2014/main" id="{BF334DBD-83B8-8496-540D-11489551CC92}"/>
              </a:ext>
            </a:extLst>
          </p:cNvPr>
          <p:cNvSpPr/>
          <p:nvPr/>
        </p:nvSpPr>
        <p:spPr>
          <a:xfrm flipH="1">
            <a:off x="6275998" y="2313610"/>
            <a:ext cx="5915997" cy="4187718"/>
          </a:xfrm>
          <a:prstGeom prst="round1Rect">
            <a:avLst>
              <a:gd name="adj" fmla="val 8487"/>
            </a:avLst>
          </a:prstGeom>
          <a:solidFill>
            <a:srgbClr val="EDE9E3"/>
          </a:solidFill>
          <a:ln>
            <a:noFill/>
          </a:ln>
          <a:effectLst/>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endParaRPr kumimoji="1" lang="ja-JP" altLang="en-US" sz="1200" dirty="0">
              <a:solidFill>
                <a:schemeClr val="tx1"/>
              </a:solidFill>
            </a:endParaRPr>
          </a:p>
        </p:txBody>
      </p:sp>
      <p:sp>
        <p:nvSpPr>
          <p:cNvPr id="2" name="コンテンツ プレースホルダー 1">
            <a:extLst>
              <a:ext uri="{FF2B5EF4-FFF2-40B4-BE49-F238E27FC236}">
                <a16:creationId xmlns:a16="http://schemas.microsoft.com/office/drawing/2014/main" id="{11CC3BBA-3215-461C-1DD1-A62A8262FE1D}"/>
              </a:ext>
            </a:extLst>
          </p:cNvPr>
          <p:cNvSpPr>
            <a:spLocks noGrp="1"/>
          </p:cNvSpPr>
          <p:nvPr>
            <p:ph idx="11"/>
          </p:nvPr>
        </p:nvSpPr>
        <p:spPr>
          <a:xfrm>
            <a:off x="1025469" y="294017"/>
            <a:ext cx="5250529" cy="226611"/>
          </a:xfrm>
        </p:spPr>
        <p:txBody>
          <a:bodyPr/>
          <a:lstStyle/>
          <a:p>
            <a:r>
              <a:rPr lang="ja-JP" altLang="en-US" spc="-50"/>
              <a:t>ビジョン</a:t>
            </a:r>
            <a:r>
              <a:rPr lang="en-US" altLang="ja-JP" spc="-50" dirty="0"/>
              <a:t>MAP</a:t>
            </a:r>
            <a:r>
              <a:rPr lang="ja-JP" altLang="en-US" spc="-50"/>
              <a:t>に描かれたエピソードの紹介</a:t>
            </a:r>
            <a:r>
              <a:rPr lang="en-US" altLang="ja-JP" spc="-50" dirty="0"/>
              <a:t> ③</a:t>
            </a:r>
            <a:endParaRPr lang="ja-JP" altLang="en-US" spc="-50"/>
          </a:p>
        </p:txBody>
      </p:sp>
      <p:sp>
        <p:nvSpPr>
          <p:cNvPr id="3" name="タイトル 2">
            <a:extLst>
              <a:ext uri="{FF2B5EF4-FFF2-40B4-BE49-F238E27FC236}">
                <a16:creationId xmlns:a16="http://schemas.microsoft.com/office/drawing/2014/main" id="{7389A421-D0AC-227F-A1BC-8616E297FD89}"/>
              </a:ext>
            </a:extLst>
          </p:cNvPr>
          <p:cNvSpPr>
            <a:spLocks noGrp="1"/>
          </p:cNvSpPr>
          <p:nvPr>
            <p:ph type="title"/>
          </p:nvPr>
        </p:nvSpPr>
        <p:spPr>
          <a:xfrm>
            <a:off x="900000" y="996088"/>
            <a:ext cx="10799991" cy="461665"/>
          </a:xfrm>
          <a:effectLst/>
        </p:spPr>
        <p:txBody>
          <a:bodyPr/>
          <a:lstStyle/>
          <a:p>
            <a:r>
              <a:rPr kumimoji="1" lang="ja-JP" altLang="en-US" sz="3000" spc="0" dirty="0"/>
              <a:t>新しい食文化を提案する</a:t>
            </a:r>
          </a:p>
        </p:txBody>
      </p:sp>
      <p:sp>
        <p:nvSpPr>
          <p:cNvPr id="4" name="コンテンツ プレースホルダー 3">
            <a:extLst>
              <a:ext uri="{FF2B5EF4-FFF2-40B4-BE49-F238E27FC236}">
                <a16:creationId xmlns:a16="http://schemas.microsoft.com/office/drawing/2014/main" id="{E27C5C96-B087-8A07-4ED2-238EE28F0021}"/>
              </a:ext>
            </a:extLst>
          </p:cNvPr>
          <p:cNvSpPr>
            <a:spLocks noGrp="1"/>
          </p:cNvSpPr>
          <p:nvPr>
            <p:ph idx="10"/>
          </p:nvPr>
        </p:nvSpPr>
        <p:spPr/>
        <p:txBody>
          <a:bodyPr/>
          <a:lstStyle/>
          <a:p>
            <a:r>
              <a:rPr kumimoji="1" lang="en-US" altLang="ja-JP" dirty="0"/>
              <a:t>06</a:t>
            </a:r>
            <a:endParaRPr kumimoji="1" lang="ja-JP" altLang="en-US"/>
          </a:p>
        </p:txBody>
      </p:sp>
      <p:sp>
        <p:nvSpPr>
          <p:cNvPr id="5" name="フッター プレースホルダー 4">
            <a:extLst>
              <a:ext uri="{FF2B5EF4-FFF2-40B4-BE49-F238E27FC236}">
                <a16:creationId xmlns:a16="http://schemas.microsoft.com/office/drawing/2014/main" id="{8A4ED560-97E4-CBA3-9041-1CC0D5C552EF}"/>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7C8CC12E-1779-B26D-7845-88A86E4B1EFA}"/>
              </a:ext>
            </a:extLst>
          </p:cNvPr>
          <p:cNvSpPr>
            <a:spLocks noGrp="1"/>
          </p:cNvSpPr>
          <p:nvPr>
            <p:ph type="sldNum" sz="quarter" idx="4"/>
          </p:nvPr>
        </p:nvSpPr>
        <p:spPr/>
        <p:txBody>
          <a:bodyPr/>
          <a:lstStyle/>
          <a:p>
            <a:fld id="{48F63A3B-78C7-47BE-AE5E-E10140E04643}" type="slidenum">
              <a:rPr lang="en-US" smtClean="0"/>
              <a:pPr/>
              <a:t>13</a:t>
            </a:fld>
            <a:endParaRPr lang="en-US"/>
          </a:p>
        </p:txBody>
      </p:sp>
      <p:sp>
        <p:nvSpPr>
          <p:cNvPr id="24" name="円/楕円 23">
            <a:extLst>
              <a:ext uri="{FF2B5EF4-FFF2-40B4-BE49-F238E27FC236}">
                <a16:creationId xmlns:a16="http://schemas.microsoft.com/office/drawing/2014/main" id="{3EB2AB7B-D57B-1496-A4D2-C25CAC7D7647}"/>
              </a:ext>
            </a:extLst>
          </p:cNvPr>
          <p:cNvSpPr>
            <a:spLocks noChangeAspect="1"/>
          </p:cNvSpPr>
          <p:nvPr/>
        </p:nvSpPr>
        <p:spPr>
          <a:xfrm>
            <a:off x="6567589" y="2631385"/>
            <a:ext cx="1692000" cy="1692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7" name="テキスト ボックス 26">
            <a:extLst>
              <a:ext uri="{FF2B5EF4-FFF2-40B4-BE49-F238E27FC236}">
                <a16:creationId xmlns:a16="http://schemas.microsoft.com/office/drawing/2014/main" id="{16DB51D0-3A5D-407F-2E77-A0C2CEEC7AF2}"/>
              </a:ext>
            </a:extLst>
          </p:cNvPr>
          <p:cNvSpPr txBox="1"/>
          <p:nvPr/>
        </p:nvSpPr>
        <p:spPr>
          <a:xfrm>
            <a:off x="6645909" y="4721554"/>
            <a:ext cx="5078637" cy="1455142"/>
          </a:xfrm>
          <a:prstGeom prst="rect">
            <a:avLst/>
          </a:prstGeom>
          <a:noFill/>
        </p:spPr>
        <p:txBody>
          <a:bodyPr wrap="square" lIns="0" tIns="0" rIns="0" bIns="0" rtlCol="0" anchor="t" anchorCtr="0">
            <a:spAutoFit/>
          </a:bodyPr>
          <a:lstStyle/>
          <a:p>
            <a:pPr algn="just">
              <a:lnSpc>
                <a:spcPct val="130000"/>
              </a:lnSpc>
            </a:pPr>
            <a:r>
              <a:rPr lang="ja-JP" altLang="en-US" sz="1050">
                <a:latin typeface="Yu Gothic Medium" panose="020B0400000000000000" pitchFamily="34" charset="-128"/>
                <a:ea typeface="Yu Gothic Medium" panose="020B0400000000000000" pitchFamily="34" charset="-128"/>
              </a:rPr>
              <a:t>世界のより多くの人々に、新しい食文化を届ける。それによって笑顔にしていきたい、笑顔を増やしていきたい。</a:t>
            </a:r>
          </a:p>
          <a:p>
            <a:pPr algn="just">
              <a:lnSpc>
                <a:spcPct val="130000"/>
              </a:lnSpc>
            </a:pPr>
            <a:r>
              <a:rPr lang="ja-JP" altLang="en-US" sz="1050">
                <a:latin typeface="Yu Gothic Medium" panose="020B0400000000000000" pitchFamily="34" charset="-128"/>
                <a:ea typeface="Yu Gothic Medium" panose="020B0400000000000000" pitchFamily="34" charset="-128"/>
              </a:rPr>
              <a:t>これが</a:t>
            </a:r>
            <a:r>
              <a:rPr lang="en" altLang="ja-JP" sz="1050" dirty="0">
                <a:latin typeface="Yu Gothic Medium" panose="020B0400000000000000" pitchFamily="34" charset="-128"/>
                <a:ea typeface="Yu Gothic Medium" panose="020B0400000000000000" pitchFamily="34" charset="-128"/>
              </a:rPr>
              <a:t>SVC</a:t>
            </a:r>
            <a:r>
              <a:rPr lang="ja-JP" altLang="en-US" sz="1050">
                <a:latin typeface="Yu Gothic Medium" panose="020B0400000000000000" pitchFamily="34" charset="-128"/>
                <a:ea typeface="Yu Gothic Medium" panose="020B0400000000000000" pitchFamily="34" charset="-128"/>
              </a:rPr>
              <a:t>の取り組みであると捉えています。これを掲げることで、会社はより多くのエリアに事業展開をすることができ、事業規模が拡大する。ひいては売り上げが増えることで社員にも還元でき、私たち自身も笑顔になって、自分たちの家族も笑顔にすることができる。</a:t>
            </a:r>
          </a:p>
          <a:p>
            <a:pPr algn="just">
              <a:lnSpc>
                <a:spcPct val="130000"/>
              </a:lnSpc>
            </a:pPr>
            <a:r>
              <a:rPr lang="ja-JP" altLang="en-US" sz="1050">
                <a:latin typeface="Yu Gothic Medium" panose="020B0400000000000000" pitchFamily="34" charset="-128"/>
                <a:ea typeface="Yu Gothic Medium" panose="020B0400000000000000" pitchFamily="34" charset="-128"/>
              </a:rPr>
              <a:t>これが笑顔のバリューチェーンという言葉が示すものだと考えました。</a:t>
            </a:r>
            <a:endParaRPr lang="en-US" altLang="ja-JP" sz="1050" dirty="0">
              <a:latin typeface="Yu Gothic Medium" panose="020B0400000000000000" pitchFamily="34" charset="-128"/>
              <a:ea typeface="Yu Gothic Medium" panose="020B0400000000000000" pitchFamily="34" charset="-128"/>
            </a:endParaRPr>
          </a:p>
        </p:txBody>
      </p:sp>
      <p:sp>
        <p:nvSpPr>
          <p:cNvPr id="33" name="タイトル 2">
            <a:extLst>
              <a:ext uri="{FF2B5EF4-FFF2-40B4-BE49-F238E27FC236}">
                <a16:creationId xmlns:a16="http://schemas.microsoft.com/office/drawing/2014/main" id="{5156834A-CFAC-7B19-2634-A8BEEC368A3F}"/>
              </a:ext>
            </a:extLst>
          </p:cNvPr>
          <p:cNvSpPr txBox="1">
            <a:spLocks/>
          </p:cNvSpPr>
          <p:nvPr/>
        </p:nvSpPr>
        <p:spPr>
          <a:xfrm>
            <a:off x="8402344" y="2814090"/>
            <a:ext cx="3325907" cy="372346"/>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000" b="1"/>
              <a:t>この提供価値から笑顔が想起されるシーンやエピソードに</a:t>
            </a:r>
            <a:endParaRPr kumimoji="0" lang="en-US" altLang="ja-JP" sz="1000" b="1" dirty="0"/>
          </a:p>
          <a:p>
            <a:pPr>
              <a:lnSpc>
                <a:spcPct val="125000"/>
              </a:lnSpc>
            </a:pPr>
            <a:r>
              <a:rPr kumimoji="0" lang="ja-JP" altLang="en-US" sz="1000" b="1"/>
              <a:t>ついて話してくれた社内ワークショップ参加者</a:t>
            </a:r>
          </a:p>
        </p:txBody>
      </p:sp>
      <p:sp>
        <p:nvSpPr>
          <p:cNvPr id="34" name="タイトル 2">
            <a:extLst>
              <a:ext uri="{FF2B5EF4-FFF2-40B4-BE49-F238E27FC236}">
                <a16:creationId xmlns:a16="http://schemas.microsoft.com/office/drawing/2014/main" id="{E1EF224C-BF8E-14C9-DF04-D1EA341F1851}"/>
              </a:ext>
            </a:extLst>
          </p:cNvPr>
          <p:cNvSpPr txBox="1">
            <a:spLocks/>
          </p:cNvSpPr>
          <p:nvPr/>
        </p:nvSpPr>
        <p:spPr>
          <a:xfrm>
            <a:off x="8402344" y="3313865"/>
            <a:ext cx="3012573" cy="501227"/>
          </a:xfrm>
          <a:prstGeom prst="rect">
            <a:avLst/>
          </a:prstGeom>
          <a:noFill/>
        </p:spPr>
        <p:txBody>
          <a:bodyPr wrap="square" lIns="0" tIns="0" rIns="0" bIns="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0" lang="ja-JP" altLang="en-US" sz="2400" b="1"/>
              <a:t>祈り</a:t>
            </a:r>
            <a:r>
              <a:rPr kumimoji="0" lang="ja-JP" altLang="en-US" sz="1400" b="1"/>
              <a:t>さん</a:t>
            </a:r>
            <a:endParaRPr kumimoji="0" lang="ja-JP" altLang="en-US" sz="2400" b="1"/>
          </a:p>
        </p:txBody>
      </p:sp>
      <p:grpSp>
        <p:nvGrpSpPr>
          <p:cNvPr id="38" name="グループ化 37">
            <a:extLst>
              <a:ext uri="{FF2B5EF4-FFF2-40B4-BE49-F238E27FC236}">
                <a16:creationId xmlns:a16="http://schemas.microsoft.com/office/drawing/2014/main" id="{C7D46A25-FA46-6538-A2D9-2331A3272777}"/>
              </a:ext>
            </a:extLst>
          </p:cNvPr>
          <p:cNvGrpSpPr/>
          <p:nvPr/>
        </p:nvGrpSpPr>
        <p:grpSpPr>
          <a:xfrm>
            <a:off x="6645909" y="4452595"/>
            <a:ext cx="5054345" cy="121392"/>
            <a:chOff x="6840254" y="4401077"/>
            <a:chExt cx="4860000" cy="108000"/>
          </a:xfrm>
        </p:grpSpPr>
        <p:cxnSp>
          <p:nvCxnSpPr>
            <p:cNvPr id="28" name="直線コネクタ 27">
              <a:extLst>
                <a:ext uri="{FF2B5EF4-FFF2-40B4-BE49-F238E27FC236}">
                  <a16:creationId xmlns:a16="http://schemas.microsoft.com/office/drawing/2014/main" id="{5D7AE5AE-112D-7F67-B3DF-4CB80E13D4D5}"/>
                </a:ext>
              </a:extLst>
            </p:cNvPr>
            <p:cNvCxnSpPr>
              <a:cxnSpLocks/>
            </p:cNvCxnSpPr>
            <p:nvPr/>
          </p:nvCxnSpPr>
          <p:spPr>
            <a:xfrm>
              <a:off x="684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A764E11-C542-9323-76CF-2FE278CEF115}"/>
                </a:ext>
              </a:extLst>
            </p:cNvPr>
            <p:cNvCxnSpPr>
              <a:cxnSpLocks/>
            </p:cNvCxnSpPr>
            <p:nvPr/>
          </p:nvCxnSpPr>
          <p:spPr>
            <a:xfrm>
              <a:off x="936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三角形 31">
              <a:extLst>
                <a:ext uri="{FF2B5EF4-FFF2-40B4-BE49-F238E27FC236}">
                  <a16:creationId xmlns:a16="http://schemas.microsoft.com/office/drawing/2014/main" id="{0538767B-A94B-26A1-774B-4AE5546C1C97}"/>
                </a:ext>
              </a:extLst>
            </p:cNvPr>
            <p:cNvSpPr/>
            <p:nvPr/>
          </p:nvSpPr>
          <p:spPr>
            <a:xfrm>
              <a:off x="9180254" y="4401077"/>
              <a:ext cx="180000" cy="108000"/>
            </a:xfrm>
            <a:custGeom>
              <a:avLst/>
              <a:gdLst>
                <a:gd name="connsiteX0" fmla="*/ 0 w 237392"/>
                <a:gd name="connsiteY0" fmla="*/ 204648 h 204648"/>
                <a:gd name="connsiteX1" fmla="*/ 118696 w 237392"/>
                <a:gd name="connsiteY1" fmla="*/ 0 h 204648"/>
                <a:gd name="connsiteX2" fmla="*/ 237392 w 237392"/>
                <a:gd name="connsiteY2" fmla="*/ 204648 h 204648"/>
                <a:gd name="connsiteX3" fmla="*/ 0 w 237392"/>
                <a:gd name="connsiteY3" fmla="*/ 204648 h 204648"/>
                <a:gd name="connsiteX0" fmla="*/ 0 w 237392"/>
                <a:gd name="connsiteY0" fmla="*/ 204648 h 296088"/>
                <a:gd name="connsiteX1" fmla="*/ 118696 w 237392"/>
                <a:gd name="connsiteY1" fmla="*/ 0 h 296088"/>
                <a:gd name="connsiteX2" fmla="*/ 237392 w 237392"/>
                <a:gd name="connsiteY2" fmla="*/ 204648 h 296088"/>
                <a:gd name="connsiteX3" fmla="*/ 91440 w 237392"/>
                <a:gd name="connsiteY3" fmla="*/ 296088 h 296088"/>
                <a:gd name="connsiteX0" fmla="*/ 0 w 237392"/>
                <a:gd name="connsiteY0" fmla="*/ 204648 h 204648"/>
                <a:gd name="connsiteX1" fmla="*/ 118696 w 237392"/>
                <a:gd name="connsiteY1" fmla="*/ 0 h 204648"/>
                <a:gd name="connsiteX2" fmla="*/ 237392 w 237392"/>
                <a:gd name="connsiteY2" fmla="*/ 204648 h 204648"/>
              </a:gdLst>
              <a:ahLst/>
              <a:cxnLst>
                <a:cxn ang="0">
                  <a:pos x="connsiteX0" y="connsiteY0"/>
                </a:cxn>
                <a:cxn ang="0">
                  <a:pos x="connsiteX1" y="connsiteY1"/>
                </a:cxn>
                <a:cxn ang="0">
                  <a:pos x="connsiteX2" y="connsiteY2"/>
                </a:cxn>
              </a:cxnLst>
              <a:rect l="l" t="t" r="r" b="b"/>
              <a:pathLst>
                <a:path w="237392" h="204648">
                  <a:moveTo>
                    <a:pt x="0" y="204648"/>
                  </a:moveTo>
                  <a:lnTo>
                    <a:pt x="118696" y="0"/>
                  </a:lnTo>
                  <a:lnTo>
                    <a:pt x="237392" y="204648"/>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8" name="三角形 7">
            <a:extLst>
              <a:ext uri="{FF2B5EF4-FFF2-40B4-BE49-F238E27FC236}">
                <a16:creationId xmlns:a16="http://schemas.microsoft.com/office/drawing/2014/main" id="{0FF11F7B-A7D6-413E-07CF-A21696024B88}"/>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pic>
        <p:nvPicPr>
          <p:cNvPr id="11" name="グラフィックス 10">
            <a:extLst>
              <a:ext uri="{FF2B5EF4-FFF2-40B4-BE49-F238E27FC236}">
                <a16:creationId xmlns:a16="http://schemas.microsoft.com/office/drawing/2014/main" id="{F0E10639-64AD-A5B7-7ED4-DD527870EB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03396" y="2622550"/>
            <a:ext cx="1612900" cy="1612900"/>
          </a:xfrm>
          <a:prstGeom prst="rect">
            <a:avLst/>
          </a:prstGeom>
        </p:spPr>
      </p:pic>
      <p:cxnSp>
        <p:nvCxnSpPr>
          <p:cNvPr id="23" name="直線コネクタ 22">
            <a:extLst>
              <a:ext uri="{FF2B5EF4-FFF2-40B4-BE49-F238E27FC236}">
                <a16:creationId xmlns:a16="http://schemas.microsoft.com/office/drawing/2014/main" id="{A3D5B934-371F-EC36-BFEC-E3C87FB93B81}"/>
              </a:ext>
            </a:extLst>
          </p:cNvPr>
          <p:cNvCxnSpPr>
            <a:cxnSpLocks/>
            <a:stCxn id="49" idx="3"/>
          </p:cNvCxnSpPr>
          <p:nvPr/>
        </p:nvCxnSpPr>
        <p:spPr>
          <a:xfrm>
            <a:off x="2485938" y="3253197"/>
            <a:ext cx="846649" cy="2168118"/>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DD514E43-926C-C085-827B-0AA0B12BFBFE}"/>
              </a:ext>
            </a:extLst>
          </p:cNvPr>
          <p:cNvCxnSpPr>
            <a:cxnSpLocks/>
            <a:stCxn id="49" idx="7"/>
          </p:cNvCxnSpPr>
          <p:nvPr/>
        </p:nvCxnSpPr>
        <p:spPr>
          <a:xfrm>
            <a:off x="3173246" y="2565889"/>
            <a:ext cx="2055979" cy="1113142"/>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sp>
        <p:nvSpPr>
          <p:cNvPr id="29" name="タイトル 2">
            <a:extLst>
              <a:ext uri="{FF2B5EF4-FFF2-40B4-BE49-F238E27FC236}">
                <a16:creationId xmlns:a16="http://schemas.microsoft.com/office/drawing/2014/main" id="{C9BB0FEF-EB66-C24C-D9FC-68E408D8365E}"/>
              </a:ext>
            </a:extLst>
          </p:cNvPr>
          <p:cNvSpPr txBox="1">
            <a:spLocks/>
          </p:cNvSpPr>
          <p:nvPr/>
        </p:nvSpPr>
        <p:spPr>
          <a:xfrm>
            <a:off x="537751" y="5523359"/>
            <a:ext cx="2819680" cy="519492"/>
          </a:xfrm>
          <a:prstGeom prst="rect">
            <a:avLst/>
          </a:prstGeom>
          <a:noFill/>
          <a:ln w="15875">
            <a:noFill/>
          </a:ln>
        </p:spPr>
        <p:txBody>
          <a:bodyPr wrap="square" lIns="0" tIns="36000" rIns="0" bIns="36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200" b="1" spc="-20"/>
              <a:t>新しい食文化を一匙のスプーンで</a:t>
            </a:r>
          </a:p>
          <a:p>
            <a:pPr>
              <a:lnSpc>
                <a:spcPct val="125000"/>
              </a:lnSpc>
            </a:pPr>
            <a:r>
              <a:rPr kumimoji="0" lang="ja-JP" altLang="en-US" sz="1200" b="1" spc="-20"/>
              <a:t>表現しています</a:t>
            </a:r>
            <a:endParaRPr kumimoji="0" lang="ja-JP" altLang="en-US" sz="1200" b="1" spc="-20" dirty="0"/>
          </a:p>
        </p:txBody>
      </p:sp>
      <p:sp>
        <p:nvSpPr>
          <p:cNvPr id="49" name="円/楕円 48">
            <a:extLst>
              <a:ext uri="{FF2B5EF4-FFF2-40B4-BE49-F238E27FC236}">
                <a16:creationId xmlns:a16="http://schemas.microsoft.com/office/drawing/2014/main" id="{213F31D8-8E08-209F-9771-EAEF19961898}"/>
              </a:ext>
            </a:extLst>
          </p:cNvPr>
          <p:cNvSpPr>
            <a:spLocks noChangeAspect="1"/>
          </p:cNvSpPr>
          <p:nvPr/>
        </p:nvSpPr>
        <p:spPr>
          <a:xfrm>
            <a:off x="2343592" y="2423543"/>
            <a:ext cx="972000" cy="972000"/>
          </a:xfrm>
          <a:prstGeom prst="ellipse">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pic>
        <p:nvPicPr>
          <p:cNvPr id="15" name="図 14">
            <a:extLst>
              <a:ext uri="{FF2B5EF4-FFF2-40B4-BE49-F238E27FC236}">
                <a16:creationId xmlns:a16="http://schemas.microsoft.com/office/drawing/2014/main" id="{9418548A-BA30-DF89-A578-D769941002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454454" y="4407469"/>
            <a:ext cx="2311707" cy="1155854"/>
          </a:xfrm>
          <a:prstGeom prst="rect">
            <a:avLst/>
          </a:prstGeom>
        </p:spPr>
      </p:pic>
      <p:sp>
        <p:nvSpPr>
          <p:cNvPr id="10" name="テキスト ボックス 9">
            <a:extLst>
              <a:ext uri="{FF2B5EF4-FFF2-40B4-BE49-F238E27FC236}">
                <a16:creationId xmlns:a16="http://schemas.microsoft.com/office/drawing/2014/main" id="{C9281954-2395-BCF9-4342-8305E41E971D}"/>
              </a:ext>
            </a:extLst>
          </p:cNvPr>
          <p:cNvSpPr txBox="1"/>
          <p:nvPr/>
        </p:nvSpPr>
        <p:spPr>
          <a:xfrm>
            <a:off x="540000" y="1507970"/>
            <a:ext cx="11190416" cy="592726"/>
          </a:xfrm>
          <a:prstGeom prst="rect">
            <a:avLst/>
          </a:prstGeom>
          <a:noFill/>
        </p:spPr>
        <p:txBody>
          <a:bodyPr wrap="square" lIns="0" tIns="0" rIns="0" bIns="0" rtlCol="0" anchor="t" anchorCtr="0">
            <a:spAutoFit/>
          </a:bodyPr>
          <a:lstStyle/>
          <a:p>
            <a:pPr algn="just">
              <a:lnSpc>
                <a:spcPct val="125000"/>
              </a:lnSpc>
            </a:pPr>
            <a:r>
              <a:rPr lang="ja-JP" altLang="en-US" sz="1050" dirty="0">
                <a:latin typeface="Yu Gothic Medium" panose="020B0400000000000000" pitchFamily="34" charset="-128"/>
                <a:ea typeface="Yu Gothic Medium" panose="020B0400000000000000" pitchFamily="34" charset="-128"/>
              </a:rPr>
              <a:t>新ビジョン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つの提供価値」の周囲に散りばめられたイラストには、それぞれ意味が込められています。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社内で実施したワークショップにおいて、参加者から寄せられた「ありたい姿」と「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つの提供価値」から想起されるシーンやエピソードを笑顔に絡めて記載したものです。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ひとつひとつのイラストを見て、それが一体どんなシーンを表しているのか、想像しながらビジョン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をご覧ください。</a:t>
            </a:r>
            <a:endParaRPr lang="en-US" altLang="ja-JP" sz="1050"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78386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5A72C-9C78-D28E-B504-09C51A391F1D}"/>
            </a:ext>
          </a:extLst>
        </p:cNvPr>
        <p:cNvGrpSpPr/>
        <p:nvPr/>
      </p:nvGrpSpPr>
      <p:grpSpPr>
        <a:xfrm>
          <a:off x="0" y="0"/>
          <a:ext cx="0" cy="0"/>
          <a:chOff x="0" y="0"/>
          <a:chExt cx="0" cy="0"/>
        </a:xfrm>
      </p:grpSpPr>
      <p:pic>
        <p:nvPicPr>
          <p:cNvPr id="20" name="図 19">
            <a:extLst>
              <a:ext uri="{FF2B5EF4-FFF2-40B4-BE49-F238E27FC236}">
                <a16:creationId xmlns:a16="http://schemas.microsoft.com/office/drawing/2014/main" id="{4D52030E-B41C-1C93-DF19-D375EC43ECF7}"/>
              </a:ext>
            </a:extLst>
          </p:cNvPr>
          <p:cNvPicPr>
            <a:picLocks noChangeAspect="1"/>
          </p:cNvPicPr>
          <p:nvPr/>
        </p:nvPicPr>
        <p:blipFill>
          <a:blip r:embed="rId3">
            <a:extLst>
              <a:ext uri="{28A0092B-C50C-407E-A947-70E740481C1C}">
                <a14:useLocalDpi xmlns:a14="http://schemas.microsoft.com/office/drawing/2010/main" val="0"/>
              </a:ext>
            </a:extLst>
          </a:blip>
          <a:srcRect l="2235" t="34648" r="60839" b="31108"/>
          <a:stretch>
            <a:fillRect/>
          </a:stretch>
        </p:blipFill>
        <p:spPr>
          <a:xfrm>
            <a:off x="540001" y="2313609"/>
            <a:ext cx="3485237" cy="2286655"/>
          </a:xfrm>
          <a:prstGeom prst="rect">
            <a:avLst/>
          </a:prstGeom>
          <a:ln>
            <a:noFill/>
          </a:ln>
        </p:spPr>
      </p:pic>
      <p:sp>
        <p:nvSpPr>
          <p:cNvPr id="25" name="1 つの角を丸めた四角形 24">
            <a:extLst>
              <a:ext uri="{FF2B5EF4-FFF2-40B4-BE49-F238E27FC236}">
                <a16:creationId xmlns:a16="http://schemas.microsoft.com/office/drawing/2014/main" id="{9B822A6D-E087-DF64-F64C-9B6C836F7557}"/>
              </a:ext>
            </a:extLst>
          </p:cNvPr>
          <p:cNvSpPr/>
          <p:nvPr/>
        </p:nvSpPr>
        <p:spPr>
          <a:xfrm flipH="1">
            <a:off x="6275998" y="2313610"/>
            <a:ext cx="5915997" cy="4187718"/>
          </a:xfrm>
          <a:prstGeom prst="round1Rect">
            <a:avLst>
              <a:gd name="adj" fmla="val 8487"/>
            </a:avLst>
          </a:prstGeom>
          <a:solidFill>
            <a:srgbClr val="EDE9E3"/>
          </a:solidFill>
          <a:ln>
            <a:noFill/>
          </a:ln>
          <a:effectLst/>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endParaRPr kumimoji="1" lang="ja-JP" altLang="en-US" sz="1200" dirty="0">
              <a:solidFill>
                <a:schemeClr val="tx1"/>
              </a:solidFill>
            </a:endParaRPr>
          </a:p>
        </p:txBody>
      </p:sp>
      <p:sp>
        <p:nvSpPr>
          <p:cNvPr id="2" name="コンテンツ プレースホルダー 1">
            <a:extLst>
              <a:ext uri="{FF2B5EF4-FFF2-40B4-BE49-F238E27FC236}">
                <a16:creationId xmlns:a16="http://schemas.microsoft.com/office/drawing/2014/main" id="{A176CEF8-7E10-B26E-4798-08D883000439}"/>
              </a:ext>
            </a:extLst>
          </p:cNvPr>
          <p:cNvSpPr>
            <a:spLocks noGrp="1"/>
          </p:cNvSpPr>
          <p:nvPr>
            <p:ph idx="11"/>
          </p:nvPr>
        </p:nvSpPr>
        <p:spPr>
          <a:xfrm>
            <a:off x="1025469" y="294017"/>
            <a:ext cx="5250529" cy="226611"/>
          </a:xfrm>
        </p:spPr>
        <p:txBody>
          <a:bodyPr/>
          <a:lstStyle/>
          <a:p>
            <a:r>
              <a:rPr lang="ja-JP" altLang="en-US" spc="-50"/>
              <a:t>ビジョン</a:t>
            </a:r>
            <a:r>
              <a:rPr lang="en-US" altLang="ja-JP" spc="-50" dirty="0"/>
              <a:t>MAP</a:t>
            </a:r>
            <a:r>
              <a:rPr lang="ja-JP" altLang="en-US" spc="-50"/>
              <a:t>に描かれたエピソードの紹介</a:t>
            </a:r>
            <a:r>
              <a:rPr lang="en-US" altLang="ja-JP" spc="-50" dirty="0"/>
              <a:t> ④</a:t>
            </a:r>
            <a:endParaRPr lang="ja-JP" altLang="en-US" spc="-50"/>
          </a:p>
        </p:txBody>
      </p:sp>
      <p:sp>
        <p:nvSpPr>
          <p:cNvPr id="3" name="タイトル 2">
            <a:extLst>
              <a:ext uri="{FF2B5EF4-FFF2-40B4-BE49-F238E27FC236}">
                <a16:creationId xmlns:a16="http://schemas.microsoft.com/office/drawing/2014/main" id="{6CA5719B-6992-2103-D3E4-0B473A7F3FC3}"/>
              </a:ext>
            </a:extLst>
          </p:cNvPr>
          <p:cNvSpPr>
            <a:spLocks noGrp="1"/>
          </p:cNvSpPr>
          <p:nvPr>
            <p:ph type="title"/>
          </p:nvPr>
        </p:nvSpPr>
        <p:spPr>
          <a:xfrm>
            <a:off x="900000" y="996088"/>
            <a:ext cx="10799991" cy="461665"/>
          </a:xfrm>
          <a:effectLst/>
        </p:spPr>
        <p:txBody>
          <a:bodyPr/>
          <a:lstStyle/>
          <a:p>
            <a:r>
              <a:rPr kumimoji="1" lang="ja-JP" altLang="en-US" sz="3000" spc="0"/>
              <a:t>安全安心をお届けする</a:t>
            </a:r>
          </a:p>
        </p:txBody>
      </p:sp>
      <p:sp>
        <p:nvSpPr>
          <p:cNvPr id="4" name="コンテンツ プレースホルダー 3">
            <a:extLst>
              <a:ext uri="{FF2B5EF4-FFF2-40B4-BE49-F238E27FC236}">
                <a16:creationId xmlns:a16="http://schemas.microsoft.com/office/drawing/2014/main" id="{6C4745A7-2DB5-EECE-005C-0D9AC0BF1AA0}"/>
              </a:ext>
            </a:extLst>
          </p:cNvPr>
          <p:cNvSpPr>
            <a:spLocks noGrp="1"/>
          </p:cNvSpPr>
          <p:nvPr>
            <p:ph idx="10"/>
          </p:nvPr>
        </p:nvSpPr>
        <p:spPr/>
        <p:txBody>
          <a:bodyPr/>
          <a:lstStyle/>
          <a:p>
            <a:r>
              <a:rPr kumimoji="1" lang="en-US" altLang="ja-JP" dirty="0"/>
              <a:t>06</a:t>
            </a:r>
            <a:endParaRPr kumimoji="1" lang="ja-JP" altLang="en-US"/>
          </a:p>
        </p:txBody>
      </p:sp>
      <p:sp>
        <p:nvSpPr>
          <p:cNvPr id="5" name="フッター プレースホルダー 4">
            <a:extLst>
              <a:ext uri="{FF2B5EF4-FFF2-40B4-BE49-F238E27FC236}">
                <a16:creationId xmlns:a16="http://schemas.microsoft.com/office/drawing/2014/main" id="{CC8F586F-159C-44AC-5184-08B2B30C0844}"/>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66B2B8AE-FC82-4E11-5F98-AD1E030FB40D}"/>
              </a:ext>
            </a:extLst>
          </p:cNvPr>
          <p:cNvSpPr>
            <a:spLocks noGrp="1"/>
          </p:cNvSpPr>
          <p:nvPr>
            <p:ph type="sldNum" sz="quarter" idx="4"/>
          </p:nvPr>
        </p:nvSpPr>
        <p:spPr/>
        <p:txBody>
          <a:bodyPr/>
          <a:lstStyle/>
          <a:p>
            <a:fld id="{48F63A3B-78C7-47BE-AE5E-E10140E04643}" type="slidenum">
              <a:rPr lang="en-US" smtClean="0"/>
              <a:pPr/>
              <a:t>14</a:t>
            </a:fld>
            <a:endParaRPr lang="en-US"/>
          </a:p>
        </p:txBody>
      </p:sp>
      <p:sp>
        <p:nvSpPr>
          <p:cNvPr id="24" name="円/楕円 23">
            <a:extLst>
              <a:ext uri="{FF2B5EF4-FFF2-40B4-BE49-F238E27FC236}">
                <a16:creationId xmlns:a16="http://schemas.microsoft.com/office/drawing/2014/main" id="{B4771E4C-7411-8200-2165-0C31A14AAD25}"/>
              </a:ext>
            </a:extLst>
          </p:cNvPr>
          <p:cNvSpPr>
            <a:spLocks noGrp="1" noRot="1" noChangeAspect="1" noMove="1" noResize="1" noEditPoints="1" noAdjustHandles="1" noChangeArrowheads="1" noChangeShapeType="1"/>
          </p:cNvSpPr>
          <p:nvPr/>
        </p:nvSpPr>
        <p:spPr>
          <a:xfrm>
            <a:off x="6567589" y="2631385"/>
            <a:ext cx="1692000" cy="1692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pic>
        <p:nvPicPr>
          <p:cNvPr id="9" name="グラフィックス 8">
            <a:extLst>
              <a:ext uri="{FF2B5EF4-FFF2-40B4-BE49-F238E27FC236}">
                <a16:creationId xmlns:a16="http://schemas.microsoft.com/office/drawing/2014/main" id="{0489D53A-8B42-3CE9-95B2-3641971B389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499846" y="2555247"/>
            <a:ext cx="1761321" cy="1761321"/>
          </a:xfrm>
          <a:prstGeom prst="rect">
            <a:avLst/>
          </a:prstGeom>
        </p:spPr>
      </p:pic>
      <p:sp>
        <p:nvSpPr>
          <p:cNvPr id="27" name="テキスト ボックス 26">
            <a:extLst>
              <a:ext uri="{FF2B5EF4-FFF2-40B4-BE49-F238E27FC236}">
                <a16:creationId xmlns:a16="http://schemas.microsoft.com/office/drawing/2014/main" id="{49489C98-80FB-1AC2-0C65-969F1F447656}"/>
              </a:ext>
            </a:extLst>
          </p:cNvPr>
          <p:cNvSpPr txBox="1"/>
          <p:nvPr/>
        </p:nvSpPr>
        <p:spPr>
          <a:xfrm>
            <a:off x="6645909" y="4721554"/>
            <a:ext cx="5078637" cy="1035027"/>
          </a:xfrm>
          <a:prstGeom prst="rect">
            <a:avLst/>
          </a:prstGeom>
          <a:noFill/>
        </p:spPr>
        <p:txBody>
          <a:bodyPr wrap="square" lIns="0" tIns="0" rIns="0" bIns="0" rtlCol="0" anchor="t" anchorCtr="0">
            <a:spAutoFit/>
          </a:bodyPr>
          <a:lstStyle/>
          <a:p>
            <a:pPr algn="just">
              <a:lnSpc>
                <a:spcPct val="130000"/>
              </a:lnSpc>
            </a:pPr>
            <a:r>
              <a:rPr lang="en-US" altLang="ja-JP" sz="1050" dirty="0">
                <a:latin typeface="Yu Gothic Medium" panose="020B0400000000000000" pitchFamily="34" charset="-128"/>
                <a:ea typeface="Yu Gothic Medium" panose="020B0400000000000000" pitchFamily="34" charset="-128"/>
              </a:rPr>
              <a:t>10</a:t>
            </a:r>
            <a:r>
              <a:rPr lang="ja-JP" altLang="en-US" sz="1050" dirty="0">
                <a:latin typeface="Yu Gothic Medium" panose="020B0400000000000000" pitchFamily="34" charset="-128"/>
                <a:ea typeface="Yu Gothic Medium" panose="020B0400000000000000" pitchFamily="34" charset="-128"/>
              </a:rPr>
              <a:t>年後、スパイスに関わる方たちにもっと笑顔になってもらいたいですよね。</a:t>
            </a:r>
            <a:endParaRPr lang="en-US" altLang="ja-JP" sz="1050" dirty="0">
              <a:latin typeface="Yu Gothic Medium" panose="020B0400000000000000" pitchFamily="34" charset="-128"/>
              <a:ea typeface="Yu Gothic Medium" panose="020B0400000000000000" pitchFamily="34" charset="-128"/>
            </a:endParaRPr>
          </a:p>
          <a:p>
            <a:pPr algn="just">
              <a:lnSpc>
                <a:spcPct val="130000"/>
              </a:lnSpc>
            </a:pPr>
            <a:r>
              <a:rPr lang="ja-JP" altLang="en-US" sz="1050" dirty="0">
                <a:latin typeface="Yu Gothic Medium" panose="020B0400000000000000" pitchFamily="34" charset="-128"/>
                <a:ea typeface="Yu Gothic Medium" panose="020B0400000000000000" pitchFamily="34" charset="-128"/>
              </a:rPr>
              <a:t>スパイスはアクセント、変化とか刺激みたいなイメージが今はまだあると思います。そういう機能的な部分ではなく、ストーリーの部分。大変な思いをして作ってるとか、こんな工夫をして作っているとか、ストーリーの部分をしっかりと伝えることで、もっとバリューチェーンとしてみんなが笑顔になれるのではないでしょうか。</a:t>
            </a:r>
          </a:p>
        </p:txBody>
      </p:sp>
      <p:sp>
        <p:nvSpPr>
          <p:cNvPr id="33" name="タイトル 2">
            <a:extLst>
              <a:ext uri="{FF2B5EF4-FFF2-40B4-BE49-F238E27FC236}">
                <a16:creationId xmlns:a16="http://schemas.microsoft.com/office/drawing/2014/main" id="{182BA53B-D74B-0E90-C079-8FF6CD232867}"/>
              </a:ext>
            </a:extLst>
          </p:cNvPr>
          <p:cNvSpPr txBox="1">
            <a:spLocks/>
          </p:cNvSpPr>
          <p:nvPr/>
        </p:nvSpPr>
        <p:spPr>
          <a:xfrm>
            <a:off x="8402344" y="2814090"/>
            <a:ext cx="3325907" cy="372346"/>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000" b="1"/>
              <a:t>この提供価値から笑顔が想起されるシーンやエピソードに</a:t>
            </a:r>
            <a:endParaRPr kumimoji="0" lang="en-US" altLang="ja-JP" sz="1000" b="1" dirty="0"/>
          </a:p>
          <a:p>
            <a:pPr>
              <a:lnSpc>
                <a:spcPct val="125000"/>
              </a:lnSpc>
            </a:pPr>
            <a:r>
              <a:rPr kumimoji="0" lang="ja-JP" altLang="en-US" sz="1000" b="1"/>
              <a:t>ついて話してくれた社内ワークショップ参加者</a:t>
            </a:r>
          </a:p>
        </p:txBody>
      </p:sp>
      <p:sp>
        <p:nvSpPr>
          <p:cNvPr id="34" name="タイトル 2">
            <a:extLst>
              <a:ext uri="{FF2B5EF4-FFF2-40B4-BE49-F238E27FC236}">
                <a16:creationId xmlns:a16="http://schemas.microsoft.com/office/drawing/2014/main" id="{7D613E99-ADAE-0735-7DCA-EB1D8AB2D576}"/>
              </a:ext>
            </a:extLst>
          </p:cNvPr>
          <p:cNvSpPr txBox="1">
            <a:spLocks/>
          </p:cNvSpPr>
          <p:nvPr/>
        </p:nvSpPr>
        <p:spPr>
          <a:xfrm>
            <a:off x="8402344" y="3313866"/>
            <a:ext cx="3012573" cy="501227"/>
          </a:xfrm>
          <a:prstGeom prst="rect">
            <a:avLst/>
          </a:prstGeom>
          <a:noFill/>
        </p:spPr>
        <p:txBody>
          <a:bodyPr wrap="square" lIns="0" tIns="0" rIns="0" bIns="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0" lang="ja-JP" altLang="en-US" sz="2400" b="1"/>
              <a:t>エキゾチック</a:t>
            </a:r>
            <a:r>
              <a:rPr kumimoji="0" lang="ja-JP" altLang="en-US" sz="1400" b="1"/>
              <a:t>さん</a:t>
            </a:r>
            <a:endParaRPr kumimoji="0" lang="ja-JP" altLang="en-US" sz="2400" b="1"/>
          </a:p>
        </p:txBody>
      </p:sp>
      <p:grpSp>
        <p:nvGrpSpPr>
          <p:cNvPr id="38" name="グループ化 37">
            <a:extLst>
              <a:ext uri="{FF2B5EF4-FFF2-40B4-BE49-F238E27FC236}">
                <a16:creationId xmlns:a16="http://schemas.microsoft.com/office/drawing/2014/main" id="{069ED2B9-61A8-4F42-3A36-EB0A8E8DB556}"/>
              </a:ext>
            </a:extLst>
          </p:cNvPr>
          <p:cNvGrpSpPr/>
          <p:nvPr/>
        </p:nvGrpSpPr>
        <p:grpSpPr>
          <a:xfrm>
            <a:off x="6645909" y="4452595"/>
            <a:ext cx="5054345" cy="121392"/>
            <a:chOff x="6840254" y="4401077"/>
            <a:chExt cx="4860000" cy="108000"/>
          </a:xfrm>
        </p:grpSpPr>
        <p:cxnSp>
          <p:nvCxnSpPr>
            <p:cNvPr id="28" name="直線コネクタ 27">
              <a:extLst>
                <a:ext uri="{FF2B5EF4-FFF2-40B4-BE49-F238E27FC236}">
                  <a16:creationId xmlns:a16="http://schemas.microsoft.com/office/drawing/2014/main" id="{B293CBFF-79CA-ADC9-FECC-B43E43A28A40}"/>
                </a:ext>
              </a:extLst>
            </p:cNvPr>
            <p:cNvCxnSpPr>
              <a:cxnSpLocks/>
            </p:cNvCxnSpPr>
            <p:nvPr/>
          </p:nvCxnSpPr>
          <p:spPr>
            <a:xfrm>
              <a:off x="684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C1DA55C-4156-A530-D0D3-805841F21D33}"/>
                </a:ext>
              </a:extLst>
            </p:cNvPr>
            <p:cNvCxnSpPr>
              <a:cxnSpLocks/>
            </p:cNvCxnSpPr>
            <p:nvPr/>
          </p:nvCxnSpPr>
          <p:spPr>
            <a:xfrm>
              <a:off x="936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三角形 31">
              <a:extLst>
                <a:ext uri="{FF2B5EF4-FFF2-40B4-BE49-F238E27FC236}">
                  <a16:creationId xmlns:a16="http://schemas.microsoft.com/office/drawing/2014/main" id="{A4863BFB-6E76-A2B0-34BD-DCE10796B379}"/>
                </a:ext>
              </a:extLst>
            </p:cNvPr>
            <p:cNvSpPr/>
            <p:nvPr/>
          </p:nvSpPr>
          <p:spPr>
            <a:xfrm>
              <a:off x="9180254" y="4401077"/>
              <a:ext cx="180000" cy="108000"/>
            </a:xfrm>
            <a:custGeom>
              <a:avLst/>
              <a:gdLst>
                <a:gd name="connsiteX0" fmla="*/ 0 w 237392"/>
                <a:gd name="connsiteY0" fmla="*/ 204648 h 204648"/>
                <a:gd name="connsiteX1" fmla="*/ 118696 w 237392"/>
                <a:gd name="connsiteY1" fmla="*/ 0 h 204648"/>
                <a:gd name="connsiteX2" fmla="*/ 237392 w 237392"/>
                <a:gd name="connsiteY2" fmla="*/ 204648 h 204648"/>
                <a:gd name="connsiteX3" fmla="*/ 0 w 237392"/>
                <a:gd name="connsiteY3" fmla="*/ 204648 h 204648"/>
                <a:gd name="connsiteX0" fmla="*/ 0 w 237392"/>
                <a:gd name="connsiteY0" fmla="*/ 204648 h 296088"/>
                <a:gd name="connsiteX1" fmla="*/ 118696 w 237392"/>
                <a:gd name="connsiteY1" fmla="*/ 0 h 296088"/>
                <a:gd name="connsiteX2" fmla="*/ 237392 w 237392"/>
                <a:gd name="connsiteY2" fmla="*/ 204648 h 296088"/>
                <a:gd name="connsiteX3" fmla="*/ 91440 w 237392"/>
                <a:gd name="connsiteY3" fmla="*/ 296088 h 296088"/>
                <a:gd name="connsiteX0" fmla="*/ 0 w 237392"/>
                <a:gd name="connsiteY0" fmla="*/ 204648 h 204648"/>
                <a:gd name="connsiteX1" fmla="*/ 118696 w 237392"/>
                <a:gd name="connsiteY1" fmla="*/ 0 h 204648"/>
                <a:gd name="connsiteX2" fmla="*/ 237392 w 237392"/>
                <a:gd name="connsiteY2" fmla="*/ 204648 h 204648"/>
              </a:gdLst>
              <a:ahLst/>
              <a:cxnLst>
                <a:cxn ang="0">
                  <a:pos x="connsiteX0" y="connsiteY0"/>
                </a:cxn>
                <a:cxn ang="0">
                  <a:pos x="connsiteX1" y="connsiteY1"/>
                </a:cxn>
                <a:cxn ang="0">
                  <a:pos x="connsiteX2" y="connsiteY2"/>
                </a:cxn>
              </a:cxnLst>
              <a:rect l="l" t="t" r="r" b="b"/>
              <a:pathLst>
                <a:path w="237392" h="204648">
                  <a:moveTo>
                    <a:pt x="0" y="204648"/>
                  </a:moveTo>
                  <a:lnTo>
                    <a:pt x="118696" y="0"/>
                  </a:lnTo>
                  <a:lnTo>
                    <a:pt x="237392" y="204648"/>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8" name="三角形 7">
            <a:extLst>
              <a:ext uri="{FF2B5EF4-FFF2-40B4-BE49-F238E27FC236}">
                <a16:creationId xmlns:a16="http://schemas.microsoft.com/office/drawing/2014/main" id="{4D076B18-F26E-09D3-A844-B3B5E5D5CC81}"/>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sp>
        <p:nvSpPr>
          <p:cNvPr id="7" name="円/楕円 6">
            <a:extLst>
              <a:ext uri="{FF2B5EF4-FFF2-40B4-BE49-F238E27FC236}">
                <a16:creationId xmlns:a16="http://schemas.microsoft.com/office/drawing/2014/main" id="{6179DF98-D8D2-4217-89EB-7AFBDD190CC7}"/>
              </a:ext>
            </a:extLst>
          </p:cNvPr>
          <p:cNvSpPr>
            <a:spLocks noChangeAspect="1"/>
          </p:cNvSpPr>
          <p:nvPr/>
        </p:nvSpPr>
        <p:spPr>
          <a:xfrm>
            <a:off x="3245719" y="3536589"/>
            <a:ext cx="2790000" cy="2790000"/>
          </a:xfrm>
          <a:prstGeom prst="ellipse">
            <a:avLst/>
          </a:prstGeom>
          <a:solidFill>
            <a:schemeClr val="bg1"/>
          </a:solidFill>
          <a:ln w="25400">
            <a:solidFill>
              <a:srgbClr val="EDE9E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cxnSp>
        <p:nvCxnSpPr>
          <p:cNvPr id="10" name="直線コネクタ 9">
            <a:extLst>
              <a:ext uri="{FF2B5EF4-FFF2-40B4-BE49-F238E27FC236}">
                <a16:creationId xmlns:a16="http://schemas.microsoft.com/office/drawing/2014/main" id="{7A242D45-8C0F-9618-DF06-0434B76205F0}"/>
              </a:ext>
            </a:extLst>
          </p:cNvPr>
          <p:cNvCxnSpPr>
            <a:cxnSpLocks/>
            <a:stCxn id="12" idx="3"/>
          </p:cNvCxnSpPr>
          <p:nvPr/>
        </p:nvCxnSpPr>
        <p:spPr>
          <a:xfrm>
            <a:off x="2671344" y="4057424"/>
            <a:ext cx="661243" cy="1363891"/>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94DA6625-F3C7-C416-11C7-78720D86B044}"/>
              </a:ext>
            </a:extLst>
          </p:cNvPr>
          <p:cNvCxnSpPr>
            <a:cxnSpLocks/>
            <a:stCxn id="12" idx="0"/>
            <a:endCxn id="7" idx="0"/>
          </p:cNvCxnSpPr>
          <p:nvPr/>
        </p:nvCxnSpPr>
        <p:spPr>
          <a:xfrm>
            <a:off x="3014998" y="3227770"/>
            <a:ext cx="1625721" cy="308819"/>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E46B6B72-1AAE-1E33-F24D-9751557E6342}"/>
              </a:ext>
            </a:extLst>
          </p:cNvPr>
          <p:cNvSpPr>
            <a:spLocks noChangeAspect="1"/>
          </p:cNvSpPr>
          <p:nvPr/>
        </p:nvSpPr>
        <p:spPr>
          <a:xfrm>
            <a:off x="2528998" y="3227770"/>
            <a:ext cx="972000" cy="972000"/>
          </a:xfrm>
          <a:prstGeom prst="ellipse">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pic>
        <p:nvPicPr>
          <p:cNvPr id="17" name="図 16">
            <a:extLst>
              <a:ext uri="{FF2B5EF4-FFF2-40B4-BE49-F238E27FC236}">
                <a16:creationId xmlns:a16="http://schemas.microsoft.com/office/drawing/2014/main" id="{903FD3E6-F452-955B-3391-AF278D0AB49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00998" y="3845408"/>
            <a:ext cx="2263662" cy="2084226"/>
          </a:xfrm>
          <a:prstGeom prst="rect">
            <a:avLst/>
          </a:prstGeom>
        </p:spPr>
      </p:pic>
      <p:sp>
        <p:nvSpPr>
          <p:cNvPr id="19" name="タイトル 2">
            <a:extLst>
              <a:ext uri="{FF2B5EF4-FFF2-40B4-BE49-F238E27FC236}">
                <a16:creationId xmlns:a16="http://schemas.microsoft.com/office/drawing/2014/main" id="{9074EBA8-FCF4-0D33-6130-1272235B71F0}"/>
              </a:ext>
            </a:extLst>
          </p:cNvPr>
          <p:cNvSpPr txBox="1">
            <a:spLocks noChangeAspect="1"/>
          </p:cNvSpPr>
          <p:nvPr/>
        </p:nvSpPr>
        <p:spPr>
          <a:xfrm>
            <a:off x="537751" y="5292526"/>
            <a:ext cx="2819680" cy="750325"/>
          </a:xfrm>
          <a:prstGeom prst="rect">
            <a:avLst/>
          </a:prstGeom>
          <a:noFill/>
          <a:ln w="15875">
            <a:noFill/>
          </a:ln>
        </p:spPr>
        <p:txBody>
          <a:bodyPr wrap="square" lIns="0" tIns="36000" rIns="0" bIns="36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200" b="1" spc="-20"/>
              <a:t>安全安心な製品・サービスを</a:t>
            </a:r>
            <a:endParaRPr kumimoji="0" lang="en-US" altLang="ja-JP" sz="1200" b="1" spc="-20" dirty="0"/>
          </a:p>
          <a:p>
            <a:pPr>
              <a:lnSpc>
                <a:spcPct val="125000"/>
              </a:lnSpc>
            </a:pPr>
            <a:r>
              <a:rPr kumimoji="0" lang="ja-JP" altLang="en-US" sz="1200" b="1" spc="-20"/>
              <a:t>お届けする取組を語っている様子を</a:t>
            </a:r>
            <a:endParaRPr kumimoji="0" lang="en-US" altLang="ja-JP" sz="1200" b="1" spc="-20" dirty="0"/>
          </a:p>
          <a:p>
            <a:pPr>
              <a:lnSpc>
                <a:spcPct val="125000"/>
              </a:lnSpc>
            </a:pPr>
            <a:r>
              <a:rPr kumimoji="0" lang="ja-JP" altLang="en-US" sz="1200" b="1" spc="-20"/>
              <a:t>表現しています</a:t>
            </a:r>
            <a:endParaRPr kumimoji="0" lang="ja-JP" altLang="en-US" sz="1200" b="1" spc="-20" dirty="0"/>
          </a:p>
        </p:txBody>
      </p:sp>
      <p:sp>
        <p:nvSpPr>
          <p:cNvPr id="13" name="テキスト ボックス 12">
            <a:extLst>
              <a:ext uri="{FF2B5EF4-FFF2-40B4-BE49-F238E27FC236}">
                <a16:creationId xmlns:a16="http://schemas.microsoft.com/office/drawing/2014/main" id="{F694B468-4E54-E3FB-F88B-84BC13FEBC62}"/>
              </a:ext>
            </a:extLst>
          </p:cNvPr>
          <p:cNvSpPr txBox="1"/>
          <p:nvPr/>
        </p:nvSpPr>
        <p:spPr>
          <a:xfrm>
            <a:off x="540000" y="1507970"/>
            <a:ext cx="11190416" cy="592726"/>
          </a:xfrm>
          <a:prstGeom prst="rect">
            <a:avLst/>
          </a:prstGeom>
          <a:noFill/>
        </p:spPr>
        <p:txBody>
          <a:bodyPr wrap="square" lIns="0" tIns="0" rIns="0" bIns="0" rtlCol="0" anchor="t" anchorCtr="0">
            <a:spAutoFit/>
          </a:bodyPr>
          <a:lstStyle/>
          <a:p>
            <a:pPr algn="just">
              <a:lnSpc>
                <a:spcPct val="125000"/>
              </a:lnSpc>
            </a:pPr>
            <a:r>
              <a:rPr lang="ja-JP" altLang="en-US" sz="1050" dirty="0">
                <a:latin typeface="Yu Gothic Medium" panose="020B0400000000000000" pitchFamily="34" charset="-128"/>
                <a:ea typeface="Yu Gothic Medium" panose="020B0400000000000000" pitchFamily="34" charset="-128"/>
              </a:rPr>
              <a:t>新ビジョン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つの提供価値」の周囲に散りばめられたイラストには、それぞれ意味が込められています。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社内で実施したワークショップにおいて、参加者から寄せられた「ありたい姿」と「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つの提供価値」から想起されるシーンやエピソードを笑顔に絡めて記載したものです。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ひとつひとつのイラストを見て、それが一体どんなシーンを表しているのか、想像しながらビジョン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をご覧ください。</a:t>
            </a:r>
            <a:endParaRPr lang="en-US" altLang="ja-JP" sz="1050"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393805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045E-081C-02CE-5353-59365F9EBE44}"/>
            </a:ext>
          </a:extLst>
        </p:cNvPr>
        <p:cNvGrpSpPr/>
        <p:nvPr/>
      </p:nvGrpSpPr>
      <p:grpSpPr>
        <a:xfrm>
          <a:off x="0" y="0"/>
          <a:ext cx="0" cy="0"/>
          <a:chOff x="0" y="0"/>
          <a:chExt cx="0" cy="0"/>
        </a:xfrm>
      </p:grpSpPr>
      <p:sp>
        <p:nvSpPr>
          <p:cNvPr id="25" name="1 つの角を丸めた四角形 24">
            <a:extLst>
              <a:ext uri="{FF2B5EF4-FFF2-40B4-BE49-F238E27FC236}">
                <a16:creationId xmlns:a16="http://schemas.microsoft.com/office/drawing/2014/main" id="{5E663F92-0975-FB54-DF95-BF9822EE406C}"/>
              </a:ext>
            </a:extLst>
          </p:cNvPr>
          <p:cNvSpPr/>
          <p:nvPr/>
        </p:nvSpPr>
        <p:spPr>
          <a:xfrm flipH="1">
            <a:off x="6275998" y="2313610"/>
            <a:ext cx="5915997" cy="4187718"/>
          </a:xfrm>
          <a:prstGeom prst="round1Rect">
            <a:avLst>
              <a:gd name="adj" fmla="val 8487"/>
            </a:avLst>
          </a:prstGeom>
          <a:solidFill>
            <a:srgbClr val="EDE9E3"/>
          </a:solidFill>
          <a:ln>
            <a:noFill/>
          </a:ln>
          <a:effectLst/>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endParaRPr kumimoji="1" lang="ja-JP" altLang="en-US" sz="1200" dirty="0">
              <a:solidFill>
                <a:schemeClr val="tx1"/>
              </a:solidFill>
            </a:endParaRPr>
          </a:p>
        </p:txBody>
      </p:sp>
      <p:sp>
        <p:nvSpPr>
          <p:cNvPr id="2" name="コンテンツ プレースホルダー 1">
            <a:extLst>
              <a:ext uri="{FF2B5EF4-FFF2-40B4-BE49-F238E27FC236}">
                <a16:creationId xmlns:a16="http://schemas.microsoft.com/office/drawing/2014/main" id="{2BD5E5A3-D722-77F8-B648-4675E11F5C6E}"/>
              </a:ext>
            </a:extLst>
          </p:cNvPr>
          <p:cNvSpPr>
            <a:spLocks noGrp="1"/>
          </p:cNvSpPr>
          <p:nvPr>
            <p:ph idx="11"/>
          </p:nvPr>
        </p:nvSpPr>
        <p:spPr>
          <a:xfrm>
            <a:off x="1025469" y="294017"/>
            <a:ext cx="5250529" cy="226611"/>
          </a:xfrm>
        </p:spPr>
        <p:txBody>
          <a:bodyPr/>
          <a:lstStyle/>
          <a:p>
            <a:r>
              <a:rPr lang="ja-JP" altLang="en-US" spc="-50"/>
              <a:t>ビジョン</a:t>
            </a:r>
            <a:r>
              <a:rPr lang="en-US" altLang="ja-JP" spc="-50" dirty="0"/>
              <a:t>MAP</a:t>
            </a:r>
            <a:r>
              <a:rPr lang="ja-JP" altLang="en-US" spc="-50"/>
              <a:t>に描かれたエピソードの紹介</a:t>
            </a:r>
            <a:r>
              <a:rPr lang="en-US" altLang="ja-JP" spc="-50" dirty="0"/>
              <a:t> ⑤</a:t>
            </a:r>
            <a:endParaRPr lang="ja-JP" altLang="en-US" spc="-50"/>
          </a:p>
        </p:txBody>
      </p:sp>
      <p:sp>
        <p:nvSpPr>
          <p:cNvPr id="3" name="タイトル 2">
            <a:extLst>
              <a:ext uri="{FF2B5EF4-FFF2-40B4-BE49-F238E27FC236}">
                <a16:creationId xmlns:a16="http://schemas.microsoft.com/office/drawing/2014/main" id="{D2403C0E-3C96-E7AC-9A02-05C98A000077}"/>
              </a:ext>
            </a:extLst>
          </p:cNvPr>
          <p:cNvSpPr>
            <a:spLocks noGrp="1"/>
          </p:cNvSpPr>
          <p:nvPr>
            <p:ph type="title"/>
          </p:nvPr>
        </p:nvSpPr>
        <p:spPr>
          <a:xfrm>
            <a:off x="900000" y="996088"/>
            <a:ext cx="10799991" cy="461665"/>
          </a:xfrm>
          <a:effectLst/>
        </p:spPr>
        <p:txBody>
          <a:bodyPr/>
          <a:lstStyle/>
          <a:p>
            <a:r>
              <a:rPr kumimoji="1" lang="ja-JP" altLang="en-US" sz="3000" spc="0" dirty="0"/>
              <a:t>食が持つ“つなぐ力”をはぐくむ</a:t>
            </a:r>
          </a:p>
        </p:txBody>
      </p:sp>
      <p:sp>
        <p:nvSpPr>
          <p:cNvPr id="4" name="コンテンツ プレースホルダー 3">
            <a:extLst>
              <a:ext uri="{FF2B5EF4-FFF2-40B4-BE49-F238E27FC236}">
                <a16:creationId xmlns:a16="http://schemas.microsoft.com/office/drawing/2014/main" id="{BFBCDA4B-13AD-9462-51A5-0E1C9C2254CD}"/>
              </a:ext>
            </a:extLst>
          </p:cNvPr>
          <p:cNvSpPr>
            <a:spLocks noGrp="1"/>
          </p:cNvSpPr>
          <p:nvPr>
            <p:ph idx="10"/>
          </p:nvPr>
        </p:nvSpPr>
        <p:spPr/>
        <p:txBody>
          <a:bodyPr/>
          <a:lstStyle/>
          <a:p>
            <a:r>
              <a:rPr kumimoji="1" lang="en-US" altLang="ja-JP" dirty="0"/>
              <a:t>06</a:t>
            </a:r>
            <a:endParaRPr kumimoji="1" lang="ja-JP" altLang="en-US"/>
          </a:p>
        </p:txBody>
      </p:sp>
      <p:sp>
        <p:nvSpPr>
          <p:cNvPr id="5" name="フッター プレースホルダー 4">
            <a:extLst>
              <a:ext uri="{FF2B5EF4-FFF2-40B4-BE49-F238E27FC236}">
                <a16:creationId xmlns:a16="http://schemas.microsoft.com/office/drawing/2014/main" id="{F2D7C24D-55D4-72AB-F6F0-EA596B6B32E9}"/>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0B7D54A9-6D5C-E0E6-C834-E9839112A182}"/>
              </a:ext>
            </a:extLst>
          </p:cNvPr>
          <p:cNvSpPr>
            <a:spLocks noGrp="1"/>
          </p:cNvSpPr>
          <p:nvPr>
            <p:ph type="sldNum" sz="quarter" idx="4"/>
          </p:nvPr>
        </p:nvSpPr>
        <p:spPr/>
        <p:txBody>
          <a:bodyPr/>
          <a:lstStyle/>
          <a:p>
            <a:fld id="{48F63A3B-78C7-47BE-AE5E-E10140E04643}" type="slidenum">
              <a:rPr lang="en-US" smtClean="0"/>
              <a:pPr/>
              <a:t>15</a:t>
            </a:fld>
            <a:endParaRPr lang="en-US"/>
          </a:p>
        </p:txBody>
      </p:sp>
      <p:sp>
        <p:nvSpPr>
          <p:cNvPr id="24" name="円/楕円 23">
            <a:extLst>
              <a:ext uri="{FF2B5EF4-FFF2-40B4-BE49-F238E27FC236}">
                <a16:creationId xmlns:a16="http://schemas.microsoft.com/office/drawing/2014/main" id="{25B97453-2CB2-727D-33A8-D51F8D7CF23B}"/>
              </a:ext>
            </a:extLst>
          </p:cNvPr>
          <p:cNvSpPr>
            <a:spLocks noGrp="1" noRot="1" noChangeAspect="1" noMove="1" noResize="1" noEditPoints="1" noAdjustHandles="1" noChangeArrowheads="1" noChangeShapeType="1"/>
          </p:cNvSpPr>
          <p:nvPr/>
        </p:nvSpPr>
        <p:spPr>
          <a:xfrm>
            <a:off x="6567589" y="2631385"/>
            <a:ext cx="1692000" cy="1692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pic>
        <p:nvPicPr>
          <p:cNvPr id="9" name="グラフィックス 8">
            <a:extLst>
              <a:ext uri="{FF2B5EF4-FFF2-40B4-BE49-F238E27FC236}">
                <a16:creationId xmlns:a16="http://schemas.microsoft.com/office/drawing/2014/main" id="{F8B3830E-D3E7-AA50-0FAC-6750D8EE82A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499846" y="2555247"/>
            <a:ext cx="1761321" cy="1761321"/>
          </a:xfrm>
          <a:prstGeom prst="rect">
            <a:avLst/>
          </a:prstGeom>
        </p:spPr>
      </p:pic>
      <p:sp>
        <p:nvSpPr>
          <p:cNvPr id="27" name="テキスト ボックス 26">
            <a:extLst>
              <a:ext uri="{FF2B5EF4-FFF2-40B4-BE49-F238E27FC236}">
                <a16:creationId xmlns:a16="http://schemas.microsoft.com/office/drawing/2014/main" id="{455ACB02-7CE8-1E00-9798-E198195514CA}"/>
              </a:ext>
            </a:extLst>
          </p:cNvPr>
          <p:cNvSpPr txBox="1"/>
          <p:nvPr/>
        </p:nvSpPr>
        <p:spPr>
          <a:xfrm>
            <a:off x="6645909" y="4721554"/>
            <a:ext cx="5078637" cy="824969"/>
          </a:xfrm>
          <a:prstGeom prst="rect">
            <a:avLst/>
          </a:prstGeom>
          <a:noFill/>
        </p:spPr>
        <p:txBody>
          <a:bodyPr wrap="square" lIns="0" tIns="0" rIns="0" bIns="0" rtlCol="0" anchor="t" anchorCtr="0">
            <a:spAutoFit/>
          </a:bodyPr>
          <a:lstStyle/>
          <a:p>
            <a:pPr algn="just">
              <a:lnSpc>
                <a:spcPct val="130000"/>
              </a:lnSpc>
            </a:pPr>
            <a:r>
              <a:rPr lang="ja-JP" altLang="en-US" sz="1050">
                <a:latin typeface="Yu Gothic Medium" panose="020B0400000000000000" pitchFamily="34" charset="-128"/>
                <a:ea typeface="Yu Gothic Medium" panose="020B0400000000000000" pitchFamily="34" charset="-128"/>
              </a:rPr>
              <a:t>子供の笑顔を中心に、家族の笑顔を大事にしたい。</a:t>
            </a:r>
          </a:p>
          <a:p>
            <a:pPr algn="just">
              <a:lnSpc>
                <a:spcPct val="130000"/>
              </a:lnSpc>
            </a:pPr>
            <a:r>
              <a:rPr lang="ja-JP" altLang="en-US" sz="1050">
                <a:latin typeface="Yu Gothic Medium" panose="020B0400000000000000" pitchFamily="34" charset="-128"/>
                <a:ea typeface="Yu Gothic Medium" panose="020B0400000000000000" pitchFamily="34" charset="-128"/>
              </a:rPr>
              <a:t>スパイスはちょっと特別な料理のようなイメージがありますが、日常使いできるものとして、自然に溶け込むような形で、普段何気なく食べている食事がスパイスで美味しくなって「うれしいね、笑顔だね」を目指したいと思います。</a:t>
            </a:r>
          </a:p>
        </p:txBody>
      </p:sp>
      <p:sp>
        <p:nvSpPr>
          <p:cNvPr id="33" name="タイトル 2">
            <a:extLst>
              <a:ext uri="{FF2B5EF4-FFF2-40B4-BE49-F238E27FC236}">
                <a16:creationId xmlns:a16="http://schemas.microsoft.com/office/drawing/2014/main" id="{76510408-9D3A-FC1F-0576-FEBF749DE0B6}"/>
              </a:ext>
            </a:extLst>
          </p:cNvPr>
          <p:cNvSpPr txBox="1">
            <a:spLocks/>
          </p:cNvSpPr>
          <p:nvPr/>
        </p:nvSpPr>
        <p:spPr>
          <a:xfrm>
            <a:off x="8402344" y="2814090"/>
            <a:ext cx="3325907" cy="372346"/>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000" b="1"/>
              <a:t>この提供価値から笑顔が想起されるシーンやエピソードに</a:t>
            </a:r>
            <a:endParaRPr kumimoji="0" lang="en-US" altLang="ja-JP" sz="1000" b="1" dirty="0"/>
          </a:p>
          <a:p>
            <a:pPr>
              <a:lnSpc>
                <a:spcPct val="125000"/>
              </a:lnSpc>
            </a:pPr>
            <a:r>
              <a:rPr kumimoji="0" lang="ja-JP" altLang="en-US" sz="1000" b="1"/>
              <a:t>ついて話してくれた社内ワークショップ参加者</a:t>
            </a:r>
          </a:p>
        </p:txBody>
      </p:sp>
      <p:sp>
        <p:nvSpPr>
          <p:cNvPr id="34" name="タイトル 2">
            <a:extLst>
              <a:ext uri="{FF2B5EF4-FFF2-40B4-BE49-F238E27FC236}">
                <a16:creationId xmlns:a16="http://schemas.microsoft.com/office/drawing/2014/main" id="{8648BE7C-6570-54AA-D552-3DA5AFB5A8B5}"/>
              </a:ext>
            </a:extLst>
          </p:cNvPr>
          <p:cNvSpPr txBox="1">
            <a:spLocks/>
          </p:cNvSpPr>
          <p:nvPr/>
        </p:nvSpPr>
        <p:spPr>
          <a:xfrm>
            <a:off x="8402344" y="3313866"/>
            <a:ext cx="3012573" cy="501227"/>
          </a:xfrm>
          <a:prstGeom prst="rect">
            <a:avLst/>
          </a:prstGeom>
          <a:noFill/>
        </p:spPr>
        <p:txBody>
          <a:bodyPr wrap="square" lIns="0" tIns="0" rIns="0" bIns="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0" lang="ja-JP" altLang="en-US" sz="2400" b="1"/>
              <a:t>インドリー</a:t>
            </a:r>
            <a:r>
              <a:rPr kumimoji="0" lang="ja-JP" altLang="en-US" sz="1400" b="1"/>
              <a:t>さん</a:t>
            </a:r>
            <a:endParaRPr kumimoji="0" lang="ja-JP" altLang="en-US" sz="2400" b="1"/>
          </a:p>
        </p:txBody>
      </p:sp>
      <p:grpSp>
        <p:nvGrpSpPr>
          <p:cNvPr id="38" name="グループ化 37">
            <a:extLst>
              <a:ext uri="{FF2B5EF4-FFF2-40B4-BE49-F238E27FC236}">
                <a16:creationId xmlns:a16="http://schemas.microsoft.com/office/drawing/2014/main" id="{6184110C-04FB-9110-3B01-FE68D551660E}"/>
              </a:ext>
            </a:extLst>
          </p:cNvPr>
          <p:cNvGrpSpPr/>
          <p:nvPr/>
        </p:nvGrpSpPr>
        <p:grpSpPr>
          <a:xfrm>
            <a:off x="6645909" y="4452595"/>
            <a:ext cx="5054345" cy="121392"/>
            <a:chOff x="6840254" y="4401077"/>
            <a:chExt cx="4860000" cy="108000"/>
          </a:xfrm>
        </p:grpSpPr>
        <p:cxnSp>
          <p:nvCxnSpPr>
            <p:cNvPr id="28" name="直線コネクタ 27">
              <a:extLst>
                <a:ext uri="{FF2B5EF4-FFF2-40B4-BE49-F238E27FC236}">
                  <a16:creationId xmlns:a16="http://schemas.microsoft.com/office/drawing/2014/main" id="{8B417EB1-D106-83FC-723C-534803D73CB6}"/>
                </a:ext>
              </a:extLst>
            </p:cNvPr>
            <p:cNvCxnSpPr>
              <a:cxnSpLocks/>
            </p:cNvCxnSpPr>
            <p:nvPr/>
          </p:nvCxnSpPr>
          <p:spPr>
            <a:xfrm>
              <a:off x="684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89CBBA0-2E67-E00D-C624-2F9CAC1DA671}"/>
                </a:ext>
              </a:extLst>
            </p:cNvPr>
            <p:cNvCxnSpPr>
              <a:cxnSpLocks/>
            </p:cNvCxnSpPr>
            <p:nvPr/>
          </p:nvCxnSpPr>
          <p:spPr>
            <a:xfrm>
              <a:off x="936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三角形 31">
              <a:extLst>
                <a:ext uri="{FF2B5EF4-FFF2-40B4-BE49-F238E27FC236}">
                  <a16:creationId xmlns:a16="http://schemas.microsoft.com/office/drawing/2014/main" id="{F17444C5-E52F-8B0E-6ABD-15982954299E}"/>
                </a:ext>
              </a:extLst>
            </p:cNvPr>
            <p:cNvSpPr/>
            <p:nvPr/>
          </p:nvSpPr>
          <p:spPr>
            <a:xfrm>
              <a:off x="9180254" y="4401077"/>
              <a:ext cx="180000" cy="108000"/>
            </a:xfrm>
            <a:custGeom>
              <a:avLst/>
              <a:gdLst>
                <a:gd name="connsiteX0" fmla="*/ 0 w 237392"/>
                <a:gd name="connsiteY0" fmla="*/ 204648 h 204648"/>
                <a:gd name="connsiteX1" fmla="*/ 118696 w 237392"/>
                <a:gd name="connsiteY1" fmla="*/ 0 h 204648"/>
                <a:gd name="connsiteX2" fmla="*/ 237392 w 237392"/>
                <a:gd name="connsiteY2" fmla="*/ 204648 h 204648"/>
                <a:gd name="connsiteX3" fmla="*/ 0 w 237392"/>
                <a:gd name="connsiteY3" fmla="*/ 204648 h 204648"/>
                <a:gd name="connsiteX0" fmla="*/ 0 w 237392"/>
                <a:gd name="connsiteY0" fmla="*/ 204648 h 296088"/>
                <a:gd name="connsiteX1" fmla="*/ 118696 w 237392"/>
                <a:gd name="connsiteY1" fmla="*/ 0 h 296088"/>
                <a:gd name="connsiteX2" fmla="*/ 237392 w 237392"/>
                <a:gd name="connsiteY2" fmla="*/ 204648 h 296088"/>
                <a:gd name="connsiteX3" fmla="*/ 91440 w 237392"/>
                <a:gd name="connsiteY3" fmla="*/ 296088 h 296088"/>
                <a:gd name="connsiteX0" fmla="*/ 0 w 237392"/>
                <a:gd name="connsiteY0" fmla="*/ 204648 h 204648"/>
                <a:gd name="connsiteX1" fmla="*/ 118696 w 237392"/>
                <a:gd name="connsiteY1" fmla="*/ 0 h 204648"/>
                <a:gd name="connsiteX2" fmla="*/ 237392 w 237392"/>
                <a:gd name="connsiteY2" fmla="*/ 204648 h 204648"/>
              </a:gdLst>
              <a:ahLst/>
              <a:cxnLst>
                <a:cxn ang="0">
                  <a:pos x="connsiteX0" y="connsiteY0"/>
                </a:cxn>
                <a:cxn ang="0">
                  <a:pos x="connsiteX1" y="connsiteY1"/>
                </a:cxn>
                <a:cxn ang="0">
                  <a:pos x="connsiteX2" y="connsiteY2"/>
                </a:cxn>
              </a:cxnLst>
              <a:rect l="l" t="t" r="r" b="b"/>
              <a:pathLst>
                <a:path w="237392" h="204648">
                  <a:moveTo>
                    <a:pt x="0" y="204648"/>
                  </a:moveTo>
                  <a:lnTo>
                    <a:pt x="118696" y="0"/>
                  </a:lnTo>
                  <a:lnTo>
                    <a:pt x="237392" y="204648"/>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8" name="三角形 7">
            <a:extLst>
              <a:ext uri="{FF2B5EF4-FFF2-40B4-BE49-F238E27FC236}">
                <a16:creationId xmlns:a16="http://schemas.microsoft.com/office/drawing/2014/main" id="{0AE454B0-50EC-45B8-4720-5AD677F2821F}"/>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pic>
        <p:nvPicPr>
          <p:cNvPr id="7" name="図 6">
            <a:extLst>
              <a:ext uri="{FF2B5EF4-FFF2-40B4-BE49-F238E27FC236}">
                <a16:creationId xmlns:a16="http://schemas.microsoft.com/office/drawing/2014/main" id="{7D33C235-7770-38AD-5479-950173A87854}"/>
              </a:ext>
            </a:extLst>
          </p:cNvPr>
          <p:cNvPicPr>
            <a:picLocks noChangeAspect="1"/>
          </p:cNvPicPr>
          <p:nvPr/>
        </p:nvPicPr>
        <p:blipFill>
          <a:blip r:embed="rId5">
            <a:extLst>
              <a:ext uri="{28A0092B-C50C-407E-A947-70E740481C1C}">
                <a14:useLocalDpi xmlns:a14="http://schemas.microsoft.com/office/drawing/2010/main" val="0"/>
              </a:ext>
            </a:extLst>
          </a:blip>
          <a:srcRect l="22991" t="53277" r="39057" b="11527"/>
          <a:stretch>
            <a:fillRect/>
          </a:stretch>
        </p:blipFill>
        <p:spPr>
          <a:xfrm>
            <a:off x="540001" y="2313609"/>
            <a:ext cx="3485237" cy="2286655"/>
          </a:xfrm>
          <a:prstGeom prst="rect">
            <a:avLst/>
          </a:prstGeom>
          <a:ln>
            <a:noFill/>
          </a:ln>
        </p:spPr>
      </p:pic>
      <p:sp>
        <p:nvSpPr>
          <p:cNvPr id="11" name="円/楕円 10">
            <a:extLst>
              <a:ext uri="{FF2B5EF4-FFF2-40B4-BE49-F238E27FC236}">
                <a16:creationId xmlns:a16="http://schemas.microsoft.com/office/drawing/2014/main" id="{70E330DD-94F3-A50B-C3E7-68C89F05F8FD}"/>
              </a:ext>
            </a:extLst>
          </p:cNvPr>
          <p:cNvSpPr>
            <a:spLocks noChangeAspect="1"/>
          </p:cNvSpPr>
          <p:nvPr/>
        </p:nvSpPr>
        <p:spPr>
          <a:xfrm>
            <a:off x="3245719" y="3536589"/>
            <a:ext cx="2790000" cy="2790000"/>
          </a:xfrm>
          <a:prstGeom prst="ellipse">
            <a:avLst/>
          </a:prstGeom>
          <a:solidFill>
            <a:schemeClr val="bg1"/>
          </a:solidFill>
          <a:ln w="25400">
            <a:solidFill>
              <a:srgbClr val="EDE9E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cxnSp>
        <p:nvCxnSpPr>
          <p:cNvPr id="14" name="直線コネクタ 13">
            <a:extLst>
              <a:ext uri="{FF2B5EF4-FFF2-40B4-BE49-F238E27FC236}">
                <a16:creationId xmlns:a16="http://schemas.microsoft.com/office/drawing/2014/main" id="{6F5B3364-3C55-7C51-F897-BA434E75A0EF}"/>
              </a:ext>
            </a:extLst>
          </p:cNvPr>
          <p:cNvCxnSpPr>
            <a:cxnSpLocks/>
            <a:stCxn id="12" idx="3"/>
          </p:cNvCxnSpPr>
          <p:nvPr/>
        </p:nvCxnSpPr>
        <p:spPr>
          <a:xfrm>
            <a:off x="2111146" y="3235318"/>
            <a:ext cx="1310816" cy="2353525"/>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97B2286C-4E0B-40B2-E197-362A40234696}"/>
              </a:ext>
            </a:extLst>
          </p:cNvPr>
          <p:cNvCxnSpPr>
            <a:cxnSpLocks/>
            <a:stCxn id="12" idx="7"/>
          </p:cNvCxnSpPr>
          <p:nvPr/>
        </p:nvCxnSpPr>
        <p:spPr>
          <a:xfrm>
            <a:off x="2798454" y="2548010"/>
            <a:ext cx="2426996" cy="1112985"/>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sp>
        <p:nvSpPr>
          <p:cNvPr id="20" name="タイトル 2">
            <a:extLst>
              <a:ext uri="{FF2B5EF4-FFF2-40B4-BE49-F238E27FC236}">
                <a16:creationId xmlns:a16="http://schemas.microsoft.com/office/drawing/2014/main" id="{EB43E6DE-BAFB-22A0-581C-21564BBCB784}"/>
              </a:ext>
            </a:extLst>
          </p:cNvPr>
          <p:cNvSpPr txBox="1">
            <a:spLocks noChangeAspect="1"/>
          </p:cNvSpPr>
          <p:nvPr/>
        </p:nvSpPr>
        <p:spPr>
          <a:xfrm>
            <a:off x="540001" y="5061694"/>
            <a:ext cx="2819680" cy="1211989"/>
          </a:xfrm>
          <a:prstGeom prst="rect">
            <a:avLst/>
          </a:prstGeom>
          <a:noFill/>
          <a:ln w="15875">
            <a:noFill/>
          </a:ln>
        </p:spPr>
        <p:txBody>
          <a:bodyPr wrap="square" lIns="0" tIns="36000" rIns="0" bIns="36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200" b="1" spc="-20" dirty="0"/>
              <a:t>スパイス系</a:t>
            </a:r>
            <a:r>
              <a:rPr kumimoji="0" lang="en-US" altLang="ja-JP" sz="1200" b="1" spc="-20" dirty="0"/>
              <a:t>VC</a:t>
            </a:r>
            <a:r>
              <a:rPr kumimoji="0" lang="ja-JP" altLang="en-US" sz="1200" b="1" spc="-20" dirty="0"/>
              <a:t>で生み出された</a:t>
            </a:r>
            <a:endParaRPr kumimoji="0" lang="en-US" altLang="ja-JP" sz="1200" b="1" spc="-20" dirty="0"/>
          </a:p>
          <a:p>
            <a:pPr>
              <a:lnSpc>
                <a:spcPct val="125000"/>
              </a:lnSpc>
            </a:pPr>
            <a:r>
              <a:rPr kumimoji="0" lang="ja-JP" altLang="en-US" sz="1200" b="1" spc="-20" dirty="0"/>
              <a:t>製品やサービスが、</a:t>
            </a:r>
            <a:endParaRPr kumimoji="0" lang="en-US" altLang="ja-JP" sz="1200" b="1" spc="-20" dirty="0"/>
          </a:p>
          <a:p>
            <a:pPr>
              <a:lnSpc>
                <a:spcPct val="125000"/>
              </a:lnSpc>
            </a:pPr>
            <a:r>
              <a:rPr kumimoji="0" lang="ja-JP" altLang="en-US" sz="1200" b="1" spc="-20" dirty="0"/>
              <a:t>さまざまな国や地域の</a:t>
            </a:r>
          </a:p>
          <a:p>
            <a:pPr>
              <a:lnSpc>
                <a:spcPct val="125000"/>
              </a:lnSpc>
            </a:pPr>
            <a:r>
              <a:rPr kumimoji="0" lang="ja-JP" altLang="en-US" sz="1200" b="1" spc="-20" dirty="0"/>
              <a:t>マーケットで日常に溶け込む</a:t>
            </a:r>
          </a:p>
          <a:p>
            <a:pPr>
              <a:lnSpc>
                <a:spcPct val="125000"/>
              </a:lnSpc>
            </a:pPr>
            <a:r>
              <a:rPr kumimoji="0" lang="ja-JP" altLang="en-US" sz="1200" b="1" spc="-20" dirty="0"/>
              <a:t>様子を表現しています</a:t>
            </a:r>
          </a:p>
        </p:txBody>
      </p:sp>
      <p:pic>
        <p:nvPicPr>
          <p:cNvPr id="22" name="図 21">
            <a:extLst>
              <a:ext uri="{FF2B5EF4-FFF2-40B4-BE49-F238E27FC236}">
                <a16:creationId xmlns:a16="http://schemas.microsoft.com/office/drawing/2014/main" id="{BB3A39A2-992C-DC59-16F4-9BA2EAF53A5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183438" y="4104324"/>
            <a:ext cx="2786060" cy="1778936"/>
          </a:xfrm>
          <a:prstGeom prst="rect">
            <a:avLst/>
          </a:prstGeom>
        </p:spPr>
      </p:pic>
      <p:sp>
        <p:nvSpPr>
          <p:cNvPr id="12" name="円/楕円 11">
            <a:extLst>
              <a:ext uri="{FF2B5EF4-FFF2-40B4-BE49-F238E27FC236}">
                <a16:creationId xmlns:a16="http://schemas.microsoft.com/office/drawing/2014/main" id="{14382720-82BE-F4A9-7EE9-534B034FB9C0}"/>
              </a:ext>
            </a:extLst>
          </p:cNvPr>
          <p:cNvSpPr>
            <a:spLocks noChangeAspect="1"/>
          </p:cNvSpPr>
          <p:nvPr/>
        </p:nvSpPr>
        <p:spPr>
          <a:xfrm>
            <a:off x="1968800" y="2405664"/>
            <a:ext cx="972000" cy="972000"/>
          </a:xfrm>
          <a:prstGeom prst="ellipse">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8D1990F7-7489-8F63-F942-52D273A85743}"/>
              </a:ext>
            </a:extLst>
          </p:cNvPr>
          <p:cNvSpPr txBox="1"/>
          <p:nvPr/>
        </p:nvSpPr>
        <p:spPr>
          <a:xfrm>
            <a:off x="540000" y="1507970"/>
            <a:ext cx="11190416" cy="592726"/>
          </a:xfrm>
          <a:prstGeom prst="rect">
            <a:avLst/>
          </a:prstGeom>
          <a:noFill/>
        </p:spPr>
        <p:txBody>
          <a:bodyPr wrap="square" lIns="0" tIns="0" rIns="0" bIns="0" rtlCol="0" anchor="t" anchorCtr="0">
            <a:spAutoFit/>
          </a:bodyPr>
          <a:lstStyle/>
          <a:p>
            <a:pPr algn="just">
              <a:lnSpc>
                <a:spcPct val="125000"/>
              </a:lnSpc>
            </a:pPr>
            <a:r>
              <a:rPr lang="ja-JP" altLang="en-US" sz="1050" dirty="0">
                <a:latin typeface="Yu Gothic Medium" panose="020B0400000000000000" pitchFamily="34" charset="-128"/>
                <a:ea typeface="Yu Gothic Medium" panose="020B0400000000000000" pitchFamily="34" charset="-128"/>
              </a:rPr>
              <a:t>新ビジョン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つの提供価値」の周囲に散りばめられたイラストには、それぞれ意味が込められています。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社内で実施したワークショップにおいて、参加者から寄せられた「ありたい姿」と「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つの提供価値」から想起されるシーンやエピソードを笑顔に絡めて記載したものです。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ひとつひとつのイラストを見て、それが一体どんなシーンを表しているのか、想像しながらビジョン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をご覧ください。</a:t>
            </a:r>
            <a:endParaRPr lang="en-US" altLang="ja-JP" sz="1050"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342474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F72F1-5769-6AC4-2779-DA872308851A}"/>
            </a:ext>
          </a:extLst>
        </p:cNvPr>
        <p:cNvGrpSpPr/>
        <p:nvPr/>
      </p:nvGrpSpPr>
      <p:grpSpPr>
        <a:xfrm>
          <a:off x="0" y="0"/>
          <a:ext cx="0" cy="0"/>
          <a:chOff x="0" y="0"/>
          <a:chExt cx="0" cy="0"/>
        </a:xfrm>
      </p:grpSpPr>
      <p:sp>
        <p:nvSpPr>
          <p:cNvPr id="25" name="1 つの角を丸めた四角形 24">
            <a:extLst>
              <a:ext uri="{FF2B5EF4-FFF2-40B4-BE49-F238E27FC236}">
                <a16:creationId xmlns:a16="http://schemas.microsoft.com/office/drawing/2014/main" id="{2CBBDF88-1A38-18E2-1529-50F13A7505D4}"/>
              </a:ext>
            </a:extLst>
          </p:cNvPr>
          <p:cNvSpPr/>
          <p:nvPr/>
        </p:nvSpPr>
        <p:spPr>
          <a:xfrm flipH="1">
            <a:off x="6275998" y="2313610"/>
            <a:ext cx="5915997" cy="4187718"/>
          </a:xfrm>
          <a:prstGeom prst="round1Rect">
            <a:avLst>
              <a:gd name="adj" fmla="val 8487"/>
            </a:avLst>
          </a:prstGeom>
          <a:solidFill>
            <a:srgbClr val="EDE9E3"/>
          </a:solidFill>
          <a:ln>
            <a:noFill/>
          </a:ln>
          <a:effectLst/>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endParaRPr kumimoji="1" lang="ja-JP" altLang="en-US" sz="1200" dirty="0">
              <a:solidFill>
                <a:schemeClr val="tx1"/>
              </a:solidFill>
            </a:endParaRPr>
          </a:p>
        </p:txBody>
      </p:sp>
      <p:sp>
        <p:nvSpPr>
          <p:cNvPr id="2" name="コンテンツ プレースホルダー 1">
            <a:extLst>
              <a:ext uri="{FF2B5EF4-FFF2-40B4-BE49-F238E27FC236}">
                <a16:creationId xmlns:a16="http://schemas.microsoft.com/office/drawing/2014/main" id="{EFFC30D3-07B0-A5E2-21C8-2E9C6FE770E8}"/>
              </a:ext>
            </a:extLst>
          </p:cNvPr>
          <p:cNvSpPr>
            <a:spLocks noGrp="1"/>
          </p:cNvSpPr>
          <p:nvPr>
            <p:ph idx="11"/>
          </p:nvPr>
        </p:nvSpPr>
        <p:spPr>
          <a:xfrm>
            <a:off x="1025469" y="294017"/>
            <a:ext cx="5250529" cy="226611"/>
          </a:xfrm>
        </p:spPr>
        <p:txBody>
          <a:bodyPr/>
          <a:lstStyle/>
          <a:p>
            <a:r>
              <a:rPr lang="ja-JP" altLang="en-US" spc="-50"/>
              <a:t>ビジョン</a:t>
            </a:r>
            <a:r>
              <a:rPr lang="en-US" altLang="ja-JP" spc="-50" dirty="0"/>
              <a:t>MAP</a:t>
            </a:r>
            <a:r>
              <a:rPr lang="ja-JP" altLang="en-US" spc="-50"/>
              <a:t>に描かれたエピソードの紹介</a:t>
            </a:r>
            <a:r>
              <a:rPr lang="en-US" altLang="ja-JP" spc="-50" dirty="0"/>
              <a:t> ⑥</a:t>
            </a:r>
            <a:endParaRPr lang="ja-JP" altLang="en-US" spc="-50"/>
          </a:p>
        </p:txBody>
      </p:sp>
      <p:sp>
        <p:nvSpPr>
          <p:cNvPr id="3" name="タイトル 2">
            <a:extLst>
              <a:ext uri="{FF2B5EF4-FFF2-40B4-BE49-F238E27FC236}">
                <a16:creationId xmlns:a16="http://schemas.microsoft.com/office/drawing/2014/main" id="{813120B5-AC40-8DD5-6CE9-684215CDEA0F}"/>
              </a:ext>
            </a:extLst>
          </p:cNvPr>
          <p:cNvSpPr>
            <a:spLocks noGrp="1"/>
          </p:cNvSpPr>
          <p:nvPr>
            <p:ph type="title"/>
          </p:nvPr>
        </p:nvSpPr>
        <p:spPr>
          <a:xfrm>
            <a:off x="900000" y="996088"/>
            <a:ext cx="10799991" cy="461665"/>
          </a:xfrm>
          <a:effectLst/>
        </p:spPr>
        <p:txBody>
          <a:bodyPr/>
          <a:lstStyle/>
          <a:p>
            <a:r>
              <a:rPr kumimoji="1" lang="ja-JP" altLang="en-US" sz="3000" spc="0"/>
              <a:t>持続可能な食を実現する</a:t>
            </a:r>
          </a:p>
        </p:txBody>
      </p:sp>
      <p:sp>
        <p:nvSpPr>
          <p:cNvPr id="4" name="コンテンツ プレースホルダー 3">
            <a:extLst>
              <a:ext uri="{FF2B5EF4-FFF2-40B4-BE49-F238E27FC236}">
                <a16:creationId xmlns:a16="http://schemas.microsoft.com/office/drawing/2014/main" id="{42176E4F-13C1-FF4B-F3B4-D0752A0A8EB5}"/>
              </a:ext>
            </a:extLst>
          </p:cNvPr>
          <p:cNvSpPr>
            <a:spLocks noGrp="1"/>
          </p:cNvSpPr>
          <p:nvPr>
            <p:ph idx="10"/>
          </p:nvPr>
        </p:nvSpPr>
        <p:spPr/>
        <p:txBody>
          <a:bodyPr/>
          <a:lstStyle/>
          <a:p>
            <a:r>
              <a:rPr kumimoji="1" lang="en-US" altLang="ja-JP" dirty="0"/>
              <a:t>06</a:t>
            </a:r>
            <a:endParaRPr kumimoji="1" lang="ja-JP" altLang="en-US"/>
          </a:p>
        </p:txBody>
      </p:sp>
      <p:sp>
        <p:nvSpPr>
          <p:cNvPr id="5" name="フッター プレースホルダー 4">
            <a:extLst>
              <a:ext uri="{FF2B5EF4-FFF2-40B4-BE49-F238E27FC236}">
                <a16:creationId xmlns:a16="http://schemas.microsoft.com/office/drawing/2014/main" id="{8B79E19C-BED1-8137-2557-12D791F8934A}"/>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FBC49B9A-22A5-A703-33A1-1DFBE279794A}"/>
              </a:ext>
            </a:extLst>
          </p:cNvPr>
          <p:cNvSpPr>
            <a:spLocks noGrp="1"/>
          </p:cNvSpPr>
          <p:nvPr>
            <p:ph type="sldNum" sz="quarter" idx="4"/>
          </p:nvPr>
        </p:nvSpPr>
        <p:spPr/>
        <p:txBody>
          <a:bodyPr/>
          <a:lstStyle/>
          <a:p>
            <a:fld id="{48F63A3B-78C7-47BE-AE5E-E10140E04643}" type="slidenum">
              <a:rPr lang="en-US" smtClean="0"/>
              <a:pPr/>
              <a:t>16</a:t>
            </a:fld>
            <a:endParaRPr lang="en-US"/>
          </a:p>
        </p:txBody>
      </p:sp>
      <p:sp>
        <p:nvSpPr>
          <p:cNvPr id="24" name="円/楕円 23">
            <a:extLst>
              <a:ext uri="{FF2B5EF4-FFF2-40B4-BE49-F238E27FC236}">
                <a16:creationId xmlns:a16="http://schemas.microsoft.com/office/drawing/2014/main" id="{EBE34C03-FD2B-9689-EC49-97A0B7548A1F}"/>
              </a:ext>
            </a:extLst>
          </p:cNvPr>
          <p:cNvSpPr>
            <a:spLocks noGrp="1" noRot="1" noChangeAspect="1" noMove="1" noResize="1" noEditPoints="1" noAdjustHandles="1" noChangeArrowheads="1" noChangeShapeType="1"/>
          </p:cNvSpPr>
          <p:nvPr/>
        </p:nvSpPr>
        <p:spPr>
          <a:xfrm>
            <a:off x="6567589" y="2631385"/>
            <a:ext cx="1692000" cy="1692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7" name="テキスト ボックス 26">
            <a:extLst>
              <a:ext uri="{FF2B5EF4-FFF2-40B4-BE49-F238E27FC236}">
                <a16:creationId xmlns:a16="http://schemas.microsoft.com/office/drawing/2014/main" id="{3DBB05FF-1AB5-D472-5381-0788A9905B00}"/>
              </a:ext>
            </a:extLst>
          </p:cNvPr>
          <p:cNvSpPr txBox="1"/>
          <p:nvPr/>
        </p:nvSpPr>
        <p:spPr>
          <a:xfrm>
            <a:off x="6645909" y="4721554"/>
            <a:ext cx="5078637" cy="1455142"/>
          </a:xfrm>
          <a:prstGeom prst="rect">
            <a:avLst/>
          </a:prstGeom>
          <a:noFill/>
        </p:spPr>
        <p:txBody>
          <a:bodyPr wrap="square" lIns="0" tIns="0" rIns="0" bIns="0" rtlCol="0" anchor="t" anchorCtr="0">
            <a:spAutoFit/>
          </a:bodyPr>
          <a:lstStyle/>
          <a:p>
            <a:pPr algn="just">
              <a:lnSpc>
                <a:spcPct val="130000"/>
              </a:lnSpc>
            </a:pPr>
            <a:r>
              <a:rPr lang="ja-JP" altLang="en-US" sz="1050">
                <a:latin typeface="Yu Gothic Medium" panose="020B0400000000000000" pitchFamily="34" charset="-128"/>
                <a:ea typeface="Yu Gothic Medium" panose="020B0400000000000000" pitchFamily="34" charset="-128"/>
              </a:rPr>
              <a:t>私はずっと</a:t>
            </a:r>
            <a:r>
              <a:rPr lang="en" altLang="ja-JP" sz="1050" dirty="0" err="1">
                <a:latin typeface="Yu Gothic Medium" panose="020B0400000000000000" pitchFamily="34" charset="-128"/>
                <a:ea typeface="Yu Gothic Medium" panose="020B0400000000000000" pitchFamily="34" charset="-128"/>
              </a:rPr>
              <a:t>BtoC</a:t>
            </a:r>
            <a:r>
              <a:rPr lang="ja-JP" altLang="en-US" sz="1050">
                <a:latin typeface="Yu Gothic Medium" panose="020B0400000000000000" pitchFamily="34" charset="-128"/>
                <a:ea typeface="Yu Gothic Medium" panose="020B0400000000000000" pitchFamily="34" charset="-128"/>
              </a:rPr>
              <a:t>に近いところで仕事をしてきたので、お子さんやお母さんの笑顔は常に意識する、すごく大きな存在でした。</a:t>
            </a:r>
          </a:p>
          <a:p>
            <a:pPr algn="just">
              <a:lnSpc>
                <a:spcPct val="130000"/>
              </a:lnSpc>
            </a:pPr>
            <a:r>
              <a:rPr lang="ja-JP" altLang="en-US" sz="1050">
                <a:latin typeface="Yu Gothic Medium" panose="020B0400000000000000" pitchFamily="34" charset="-128"/>
                <a:ea typeface="Yu Gothic Medium" panose="020B0400000000000000" pitchFamily="34" charset="-128"/>
              </a:rPr>
              <a:t>ワークショップで所属の異なる他の参加メンバーと話して改めて気づいたのは、私たちの製品は原料、つまりサプライヤーさんやスパイスを栽培されている農家さんがあってのものだということ。私たちが製品を提供している人たち、お客様だけでなく、提供していただいている方々にも笑顔になって欲しい。そういう会社でありたいという気持ちになれたのが新しい視点、発見でした。</a:t>
            </a:r>
            <a:endParaRPr lang="ja-JP" altLang="en-US" sz="1050" dirty="0">
              <a:latin typeface="Yu Gothic Medium" panose="020B0400000000000000" pitchFamily="34" charset="-128"/>
              <a:ea typeface="Yu Gothic Medium" panose="020B0400000000000000" pitchFamily="34" charset="-128"/>
            </a:endParaRPr>
          </a:p>
        </p:txBody>
      </p:sp>
      <p:sp>
        <p:nvSpPr>
          <p:cNvPr id="33" name="タイトル 2">
            <a:extLst>
              <a:ext uri="{FF2B5EF4-FFF2-40B4-BE49-F238E27FC236}">
                <a16:creationId xmlns:a16="http://schemas.microsoft.com/office/drawing/2014/main" id="{22197A9A-8251-B681-EEC3-CE80DAE48710}"/>
              </a:ext>
            </a:extLst>
          </p:cNvPr>
          <p:cNvSpPr txBox="1">
            <a:spLocks/>
          </p:cNvSpPr>
          <p:nvPr/>
        </p:nvSpPr>
        <p:spPr>
          <a:xfrm>
            <a:off x="8402344" y="2814090"/>
            <a:ext cx="3325907" cy="372346"/>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000" b="1"/>
              <a:t>この提供価値から笑顔が想起されるシーンやエピソードに</a:t>
            </a:r>
            <a:endParaRPr kumimoji="0" lang="en-US" altLang="ja-JP" sz="1000" b="1" dirty="0"/>
          </a:p>
          <a:p>
            <a:pPr>
              <a:lnSpc>
                <a:spcPct val="125000"/>
              </a:lnSpc>
            </a:pPr>
            <a:r>
              <a:rPr kumimoji="0" lang="ja-JP" altLang="en-US" sz="1000" b="1"/>
              <a:t>ついて話してくれた社内ワークショップ参加者</a:t>
            </a:r>
          </a:p>
        </p:txBody>
      </p:sp>
      <p:sp>
        <p:nvSpPr>
          <p:cNvPr id="34" name="タイトル 2">
            <a:extLst>
              <a:ext uri="{FF2B5EF4-FFF2-40B4-BE49-F238E27FC236}">
                <a16:creationId xmlns:a16="http://schemas.microsoft.com/office/drawing/2014/main" id="{1199E346-48C6-35F8-81E5-86AE1299520C}"/>
              </a:ext>
            </a:extLst>
          </p:cNvPr>
          <p:cNvSpPr txBox="1">
            <a:spLocks/>
          </p:cNvSpPr>
          <p:nvPr/>
        </p:nvSpPr>
        <p:spPr>
          <a:xfrm>
            <a:off x="8402344" y="3313866"/>
            <a:ext cx="3012573" cy="501227"/>
          </a:xfrm>
          <a:prstGeom prst="rect">
            <a:avLst/>
          </a:prstGeom>
          <a:noFill/>
        </p:spPr>
        <p:txBody>
          <a:bodyPr wrap="square" lIns="0" tIns="0" rIns="0" bIns="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0" lang="ja-JP" altLang="en-US" sz="2400" b="1"/>
              <a:t>お坊さん</a:t>
            </a:r>
            <a:r>
              <a:rPr kumimoji="0" lang="en-US" altLang="ja-JP" sz="1400" b="1" dirty="0"/>
              <a:t> </a:t>
            </a:r>
            <a:r>
              <a:rPr kumimoji="0" lang="ja-JP" altLang="en-US" sz="1400" b="1"/>
              <a:t>さん</a:t>
            </a:r>
            <a:endParaRPr kumimoji="0" lang="ja-JP" altLang="en-US" sz="2400" b="1"/>
          </a:p>
        </p:txBody>
      </p:sp>
      <p:grpSp>
        <p:nvGrpSpPr>
          <p:cNvPr id="38" name="グループ化 37">
            <a:extLst>
              <a:ext uri="{FF2B5EF4-FFF2-40B4-BE49-F238E27FC236}">
                <a16:creationId xmlns:a16="http://schemas.microsoft.com/office/drawing/2014/main" id="{2B9B19CA-DED8-5593-4681-EC829F6A6FD1}"/>
              </a:ext>
            </a:extLst>
          </p:cNvPr>
          <p:cNvGrpSpPr/>
          <p:nvPr/>
        </p:nvGrpSpPr>
        <p:grpSpPr>
          <a:xfrm>
            <a:off x="6645909" y="4452595"/>
            <a:ext cx="5054345" cy="121392"/>
            <a:chOff x="6840254" y="4401077"/>
            <a:chExt cx="4860000" cy="108000"/>
          </a:xfrm>
        </p:grpSpPr>
        <p:cxnSp>
          <p:nvCxnSpPr>
            <p:cNvPr id="28" name="直線コネクタ 27">
              <a:extLst>
                <a:ext uri="{FF2B5EF4-FFF2-40B4-BE49-F238E27FC236}">
                  <a16:creationId xmlns:a16="http://schemas.microsoft.com/office/drawing/2014/main" id="{BBFAD997-6F75-E925-C849-CF763DEACFE1}"/>
                </a:ext>
              </a:extLst>
            </p:cNvPr>
            <p:cNvCxnSpPr>
              <a:cxnSpLocks/>
            </p:cNvCxnSpPr>
            <p:nvPr/>
          </p:nvCxnSpPr>
          <p:spPr>
            <a:xfrm>
              <a:off x="684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5ED838DB-6E7F-280C-3DD1-3B85888A5B64}"/>
                </a:ext>
              </a:extLst>
            </p:cNvPr>
            <p:cNvCxnSpPr>
              <a:cxnSpLocks/>
            </p:cNvCxnSpPr>
            <p:nvPr/>
          </p:nvCxnSpPr>
          <p:spPr>
            <a:xfrm>
              <a:off x="936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三角形 31">
              <a:extLst>
                <a:ext uri="{FF2B5EF4-FFF2-40B4-BE49-F238E27FC236}">
                  <a16:creationId xmlns:a16="http://schemas.microsoft.com/office/drawing/2014/main" id="{0236D7F6-EFC7-3364-3E6F-DDF6A728EF4A}"/>
                </a:ext>
              </a:extLst>
            </p:cNvPr>
            <p:cNvSpPr/>
            <p:nvPr/>
          </p:nvSpPr>
          <p:spPr>
            <a:xfrm>
              <a:off x="9180254" y="4401077"/>
              <a:ext cx="180000" cy="108000"/>
            </a:xfrm>
            <a:custGeom>
              <a:avLst/>
              <a:gdLst>
                <a:gd name="connsiteX0" fmla="*/ 0 w 237392"/>
                <a:gd name="connsiteY0" fmla="*/ 204648 h 204648"/>
                <a:gd name="connsiteX1" fmla="*/ 118696 w 237392"/>
                <a:gd name="connsiteY1" fmla="*/ 0 h 204648"/>
                <a:gd name="connsiteX2" fmla="*/ 237392 w 237392"/>
                <a:gd name="connsiteY2" fmla="*/ 204648 h 204648"/>
                <a:gd name="connsiteX3" fmla="*/ 0 w 237392"/>
                <a:gd name="connsiteY3" fmla="*/ 204648 h 204648"/>
                <a:gd name="connsiteX0" fmla="*/ 0 w 237392"/>
                <a:gd name="connsiteY0" fmla="*/ 204648 h 296088"/>
                <a:gd name="connsiteX1" fmla="*/ 118696 w 237392"/>
                <a:gd name="connsiteY1" fmla="*/ 0 h 296088"/>
                <a:gd name="connsiteX2" fmla="*/ 237392 w 237392"/>
                <a:gd name="connsiteY2" fmla="*/ 204648 h 296088"/>
                <a:gd name="connsiteX3" fmla="*/ 91440 w 237392"/>
                <a:gd name="connsiteY3" fmla="*/ 296088 h 296088"/>
                <a:gd name="connsiteX0" fmla="*/ 0 w 237392"/>
                <a:gd name="connsiteY0" fmla="*/ 204648 h 204648"/>
                <a:gd name="connsiteX1" fmla="*/ 118696 w 237392"/>
                <a:gd name="connsiteY1" fmla="*/ 0 h 204648"/>
                <a:gd name="connsiteX2" fmla="*/ 237392 w 237392"/>
                <a:gd name="connsiteY2" fmla="*/ 204648 h 204648"/>
              </a:gdLst>
              <a:ahLst/>
              <a:cxnLst>
                <a:cxn ang="0">
                  <a:pos x="connsiteX0" y="connsiteY0"/>
                </a:cxn>
                <a:cxn ang="0">
                  <a:pos x="connsiteX1" y="connsiteY1"/>
                </a:cxn>
                <a:cxn ang="0">
                  <a:pos x="connsiteX2" y="connsiteY2"/>
                </a:cxn>
              </a:cxnLst>
              <a:rect l="l" t="t" r="r" b="b"/>
              <a:pathLst>
                <a:path w="237392" h="204648">
                  <a:moveTo>
                    <a:pt x="0" y="204648"/>
                  </a:moveTo>
                  <a:lnTo>
                    <a:pt x="118696" y="0"/>
                  </a:lnTo>
                  <a:lnTo>
                    <a:pt x="237392" y="204648"/>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8" name="三角形 7">
            <a:extLst>
              <a:ext uri="{FF2B5EF4-FFF2-40B4-BE49-F238E27FC236}">
                <a16:creationId xmlns:a16="http://schemas.microsoft.com/office/drawing/2014/main" id="{EC086527-6957-FADA-13D7-8FFC6537F1C5}"/>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pic>
        <p:nvPicPr>
          <p:cNvPr id="14" name="図 13">
            <a:extLst>
              <a:ext uri="{FF2B5EF4-FFF2-40B4-BE49-F238E27FC236}">
                <a16:creationId xmlns:a16="http://schemas.microsoft.com/office/drawing/2014/main" id="{BB28C84F-CC17-EF4F-2F47-F39BB111B317}"/>
              </a:ext>
            </a:extLst>
          </p:cNvPr>
          <p:cNvPicPr>
            <a:picLocks noChangeAspect="1"/>
          </p:cNvPicPr>
          <p:nvPr/>
        </p:nvPicPr>
        <p:blipFill>
          <a:blip r:embed="rId3">
            <a:extLst>
              <a:ext uri="{28A0092B-C50C-407E-A947-70E740481C1C}">
                <a14:useLocalDpi xmlns:a14="http://schemas.microsoft.com/office/drawing/2010/main" val="0"/>
              </a:ext>
            </a:extLst>
          </a:blip>
          <a:srcRect l="61928" t="53381" r="120" b="11423"/>
          <a:stretch>
            <a:fillRect/>
          </a:stretch>
        </p:blipFill>
        <p:spPr>
          <a:xfrm>
            <a:off x="540001" y="2313609"/>
            <a:ext cx="3485237" cy="2286655"/>
          </a:xfrm>
          <a:prstGeom prst="rect">
            <a:avLst/>
          </a:prstGeom>
          <a:ln>
            <a:noFill/>
          </a:ln>
        </p:spPr>
      </p:pic>
      <p:sp>
        <p:nvSpPr>
          <p:cNvPr id="7" name="円/楕円 6">
            <a:extLst>
              <a:ext uri="{FF2B5EF4-FFF2-40B4-BE49-F238E27FC236}">
                <a16:creationId xmlns:a16="http://schemas.microsoft.com/office/drawing/2014/main" id="{75EAF6FC-886E-7E6C-DA42-D13160DA0191}"/>
              </a:ext>
            </a:extLst>
          </p:cNvPr>
          <p:cNvSpPr>
            <a:spLocks noChangeAspect="1"/>
          </p:cNvSpPr>
          <p:nvPr/>
        </p:nvSpPr>
        <p:spPr>
          <a:xfrm>
            <a:off x="3245719" y="3536589"/>
            <a:ext cx="2790000" cy="2790000"/>
          </a:xfrm>
          <a:prstGeom prst="ellipse">
            <a:avLst/>
          </a:prstGeom>
          <a:solidFill>
            <a:schemeClr val="bg1"/>
          </a:solidFill>
          <a:ln w="25400">
            <a:solidFill>
              <a:srgbClr val="EDE9E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cxnSp>
        <p:nvCxnSpPr>
          <p:cNvPr id="10" name="直線コネクタ 9">
            <a:extLst>
              <a:ext uri="{FF2B5EF4-FFF2-40B4-BE49-F238E27FC236}">
                <a16:creationId xmlns:a16="http://schemas.microsoft.com/office/drawing/2014/main" id="{55E0E7F1-7E5D-A5D1-E09D-E38FC82FF1EF}"/>
              </a:ext>
            </a:extLst>
          </p:cNvPr>
          <p:cNvCxnSpPr>
            <a:cxnSpLocks/>
            <a:stCxn id="19" idx="3"/>
            <a:endCxn id="29" idx="3"/>
          </p:cNvCxnSpPr>
          <p:nvPr/>
        </p:nvCxnSpPr>
        <p:spPr>
          <a:xfrm>
            <a:off x="2590302" y="4062388"/>
            <a:ext cx="851637" cy="1605301"/>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117D56FC-17A4-5AE3-F681-A8A255761747}"/>
              </a:ext>
            </a:extLst>
          </p:cNvPr>
          <p:cNvCxnSpPr>
            <a:cxnSpLocks/>
            <a:endCxn id="7" idx="0"/>
          </p:cNvCxnSpPr>
          <p:nvPr/>
        </p:nvCxnSpPr>
        <p:spPr>
          <a:xfrm>
            <a:off x="3045818" y="3232734"/>
            <a:ext cx="1594901" cy="303855"/>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pic>
        <p:nvPicPr>
          <p:cNvPr id="21" name="図 20">
            <a:extLst>
              <a:ext uri="{FF2B5EF4-FFF2-40B4-BE49-F238E27FC236}">
                <a16:creationId xmlns:a16="http://schemas.microsoft.com/office/drawing/2014/main" id="{2089E6F4-A840-0E73-4471-E0BDA91FC87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636747" y="3831578"/>
            <a:ext cx="2104617" cy="2030334"/>
          </a:xfrm>
          <a:prstGeom prst="rect">
            <a:avLst/>
          </a:prstGeom>
        </p:spPr>
      </p:pic>
      <p:sp>
        <p:nvSpPr>
          <p:cNvPr id="19" name="円/楕円 18">
            <a:extLst>
              <a:ext uri="{FF2B5EF4-FFF2-40B4-BE49-F238E27FC236}">
                <a16:creationId xmlns:a16="http://schemas.microsoft.com/office/drawing/2014/main" id="{CD39AAC1-5F33-F12A-C747-6E0E80AEED22}"/>
              </a:ext>
            </a:extLst>
          </p:cNvPr>
          <p:cNvSpPr>
            <a:spLocks noChangeAspect="1"/>
          </p:cNvSpPr>
          <p:nvPr/>
        </p:nvSpPr>
        <p:spPr>
          <a:xfrm>
            <a:off x="2447956" y="3232734"/>
            <a:ext cx="972000" cy="972000"/>
          </a:xfrm>
          <a:prstGeom prst="ellipse">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sp>
        <p:nvSpPr>
          <p:cNvPr id="29" name="タイトル 2">
            <a:extLst>
              <a:ext uri="{FF2B5EF4-FFF2-40B4-BE49-F238E27FC236}">
                <a16:creationId xmlns:a16="http://schemas.microsoft.com/office/drawing/2014/main" id="{72869288-AD81-BCBC-45E0-2BFA57004E66}"/>
              </a:ext>
            </a:extLst>
          </p:cNvPr>
          <p:cNvSpPr txBox="1">
            <a:spLocks noChangeAspect="1"/>
          </p:cNvSpPr>
          <p:nvPr/>
        </p:nvSpPr>
        <p:spPr>
          <a:xfrm>
            <a:off x="535880" y="5177110"/>
            <a:ext cx="2906059" cy="981157"/>
          </a:xfrm>
          <a:prstGeom prst="rect">
            <a:avLst/>
          </a:prstGeom>
          <a:noFill/>
          <a:ln w="15875">
            <a:noFill/>
          </a:ln>
        </p:spPr>
        <p:txBody>
          <a:bodyPr wrap="square" lIns="0" tIns="36000" rIns="0" bIns="36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200" b="1" spc="-20" dirty="0"/>
              <a:t>スパイスを栽培する</a:t>
            </a:r>
            <a:endParaRPr kumimoji="0" lang="en-US" altLang="ja-JP" sz="1200" b="1" spc="-20" dirty="0"/>
          </a:p>
          <a:p>
            <a:pPr>
              <a:lnSpc>
                <a:spcPct val="125000"/>
              </a:lnSpc>
            </a:pPr>
            <a:r>
              <a:rPr kumimoji="0" lang="ja-JP" altLang="en-US" sz="1200" b="1" spc="-20" dirty="0"/>
              <a:t>生産者の皆さんと共創し、</a:t>
            </a:r>
          </a:p>
          <a:p>
            <a:pPr>
              <a:lnSpc>
                <a:spcPct val="125000"/>
              </a:lnSpc>
            </a:pPr>
            <a:r>
              <a:rPr kumimoji="0" lang="ja-JP" altLang="en-US" sz="1200" b="1" spc="-20" dirty="0"/>
              <a:t>生産の持続性とスパイスの新たな可能性を</a:t>
            </a:r>
          </a:p>
          <a:p>
            <a:pPr>
              <a:lnSpc>
                <a:spcPct val="125000"/>
              </a:lnSpc>
            </a:pPr>
            <a:r>
              <a:rPr kumimoji="0" lang="ja-JP" altLang="en-US" sz="1200" b="1" spc="-20" dirty="0"/>
              <a:t>探求している様子を描いています</a:t>
            </a:r>
          </a:p>
        </p:txBody>
      </p:sp>
      <p:sp>
        <p:nvSpPr>
          <p:cNvPr id="12" name="テキスト ボックス 11">
            <a:extLst>
              <a:ext uri="{FF2B5EF4-FFF2-40B4-BE49-F238E27FC236}">
                <a16:creationId xmlns:a16="http://schemas.microsoft.com/office/drawing/2014/main" id="{7E1007B7-B81D-1BCD-6895-0EF8C0BD380A}"/>
              </a:ext>
            </a:extLst>
          </p:cNvPr>
          <p:cNvSpPr txBox="1"/>
          <p:nvPr/>
        </p:nvSpPr>
        <p:spPr>
          <a:xfrm>
            <a:off x="540000" y="1507970"/>
            <a:ext cx="11190416" cy="592726"/>
          </a:xfrm>
          <a:prstGeom prst="rect">
            <a:avLst/>
          </a:prstGeom>
          <a:noFill/>
        </p:spPr>
        <p:txBody>
          <a:bodyPr wrap="square" lIns="0" tIns="0" rIns="0" bIns="0" rtlCol="0" anchor="t" anchorCtr="0">
            <a:spAutoFit/>
          </a:bodyPr>
          <a:lstStyle/>
          <a:p>
            <a:pPr algn="just">
              <a:lnSpc>
                <a:spcPct val="125000"/>
              </a:lnSpc>
            </a:pPr>
            <a:r>
              <a:rPr lang="ja-JP" altLang="en-US" sz="1050" dirty="0">
                <a:latin typeface="Yu Gothic Medium" panose="020B0400000000000000" pitchFamily="34" charset="-128"/>
                <a:ea typeface="Yu Gothic Medium" panose="020B0400000000000000" pitchFamily="34" charset="-128"/>
              </a:rPr>
              <a:t>新ビジョン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つの提供価値」の周囲に散りばめられたイラストには、それぞれ意味が込められています。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社内で実施したワークショップにおいて、参加者から寄せられた「ありたい姿」と「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つの提供価値」から想起されるシーンやエピソードを笑顔に絡めて記載したものです。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ひとつひとつのイラストを見て、それが一体どんなシーンを表しているのか、想像しながらビジョン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をご覧ください。</a:t>
            </a:r>
            <a:endParaRPr lang="en-US" altLang="ja-JP" sz="1050" dirty="0">
              <a:latin typeface="Yu Gothic Medium" panose="020B0400000000000000" pitchFamily="34" charset="-128"/>
              <a:ea typeface="Yu Gothic Medium" panose="020B0400000000000000" pitchFamily="34" charset="-128"/>
            </a:endParaRPr>
          </a:p>
        </p:txBody>
      </p:sp>
      <p:pic>
        <p:nvPicPr>
          <p:cNvPr id="16" name="グラフィックス 15">
            <a:extLst>
              <a:ext uri="{FF2B5EF4-FFF2-40B4-BE49-F238E27FC236}">
                <a16:creationId xmlns:a16="http://schemas.microsoft.com/office/drawing/2014/main" id="{81E6B427-4F0B-47B9-04E2-E4E394F1B5A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618600" y="2634316"/>
            <a:ext cx="1539749" cy="1539749"/>
          </a:xfrm>
          <a:prstGeom prst="rect">
            <a:avLst/>
          </a:prstGeom>
        </p:spPr>
      </p:pic>
    </p:spTree>
    <p:extLst>
      <p:ext uri="{BB962C8B-B14F-4D97-AF65-F5344CB8AC3E}">
        <p14:creationId xmlns:p14="http://schemas.microsoft.com/office/powerpoint/2010/main" val="2208741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79956-B3D2-8330-1EF6-363D621AA7AC}"/>
            </a:ext>
          </a:extLst>
        </p:cNvPr>
        <p:cNvGrpSpPr/>
        <p:nvPr/>
      </p:nvGrpSpPr>
      <p:grpSpPr>
        <a:xfrm>
          <a:off x="0" y="0"/>
          <a:ext cx="0" cy="0"/>
          <a:chOff x="0" y="0"/>
          <a:chExt cx="0" cy="0"/>
        </a:xfrm>
      </p:grpSpPr>
      <p:sp>
        <p:nvSpPr>
          <p:cNvPr id="25" name="1 つの角を丸めた四角形 24">
            <a:extLst>
              <a:ext uri="{FF2B5EF4-FFF2-40B4-BE49-F238E27FC236}">
                <a16:creationId xmlns:a16="http://schemas.microsoft.com/office/drawing/2014/main" id="{35FFE25A-81A9-C03F-11DC-19EAC8C3DB12}"/>
              </a:ext>
            </a:extLst>
          </p:cNvPr>
          <p:cNvSpPr/>
          <p:nvPr/>
        </p:nvSpPr>
        <p:spPr>
          <a:xfrm flipH="1">
            <a:off x="6275998" y="2313610"/>
            <a:ext cx="5915997" cy="4187718"/>
          </a:xfrm>
          <a:prstGeom prst="round1Rect">
            <a:avLst>
              <a:gd name="adj" fmla="val 8487"/>
            </a:avLst>
          </a:prstGeom>
          <a:solidFill>
            <a:srgbClr val="EDE9E3"/>
          </a:solidFill>
          <a:ln>
            <a:noFill/>
          </a:ln>
          <a:effectLst/>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endParaRPr kumimoji="1" lang="ja-JP" altLang="en-US" sz="1200" dirty="0">
              <a:solidFill>
                <a:schemeClr val="tx1"/>
              </a:solidFill>
            </a:endParaRPr>
          </a:p>
        </p:txBody>
      </p:sp>
      <p:sp>
        <p:nvSpPr>
          <p:cNvPr id="2" name="コンテンツ プレースホルダー 1">
            <a:extLst>
              <a:ext uri="{FF2B5EF4-FFF2-40B4-BE49-F238E27FC236}">
                <a16:creationId xmlns:a16="http://schemas.microsoft.com/office/drawing/2014/main" id="{8B83940A-A5E7-134E-2AEA-5313705BC5EC}"/>
              </a:ext>
            </a:extLst>
          </p:cNvPr>
          <p:cNvSpPr>
            <a:spLocks noGrp="1"/>
          </p:cNvSpPr>
          <p:nvPr>
            <p:ph idx="11"/>
          </p:nvPr>
        </p:nvSpPr>
        <p:spPr>
          <a:xfrm>
            <a:off x="1025469" y="294017"/>
            <a:ext cx="5250529" cy="226611"/>
          </a:xfrm>
        </p:spPr>
        <p:txBody>
          <a:bodyPr/>
          <a:lstStyle/>
          <a:p>
            <a:r>
              <a:rPr lang="ja-JP" altLang="en-US" spc="-50"/>
              <a:t>ビジョン</a:t>
            </a:r>
            <a:r>
              <a:rPr lang="en-US" altLang="ja-JP" spc="-50" dirty="0"/>
              <a:t>MAP</a:t>
            </a:r>
            <a:r>
              <a:rPr lang="ja-JP" altLang="en-US" spc="-50"/>
              <a:t>に描かれたエピソードの紹介</a:t>
            </a:r>
            <a:r>
              <a:rPr lang="en-US" altLang="ja-JP" spc="-50" dirty="0"/>
              <a:t> ⑦</a:t>
            </a:r>
            <a:endParaRPr lang="ja-JP" altLang="en-US" spc="-50"/>
          </a:p>
        </p:txBody>
      </p:sp>
      <p:sp>
        <p:nvSpPr>
          <p:cNvPr id="3" name="タイトル 2">
            <a:extLst>
              <a:ext uri="{FF2B5EF4-FFF2-40B4-BE49-F238E27FC236}">
                <a16:creationId xmlns:a16="http://schemas.microsoft.com/office/drawing/2014/main" id="{BDF7652A-0FF1-227F-5022-2EAE5AAE3F7A}"/>
              </a:ext>
            </a:extLst>
          </p:cNvPr>
          <p:cNvSpPr>
            <a:spLocks noGrp="1"/>
          </p:cNvSpPr>
          <p:nvPr>
            <p:ph type="title"/>
          </p:nvPr>
        </p:nvSpPr>
        <p:spPr>
          <a:xfrm>
            <a:off x="900000" y="996088"/>
            <a:ext cx="10799991" cy="461665"/>
          </a:xfrm>
          <a:effectLst/>
        </p:spPr>
        <p:txBody>
          <a:bodyPr/>
          <a:lstStyle/>
          <a:p>
            <a:r>
              <a:rPr kumimoji="1" lang="ja-JP" altLang="en-US" sz="3000" spc="0"/>
              <a:t>食への興味関心を高める</a:t>
            </a:r>
          </a:p>
        </p:txBody>
      </p:sp>
      <p:sp>
        <p:nvSpPr>
          <p:cNvPr id="4" name="コンテンツ プレースホルダー 3">
            <a:extLst>
              <a:ext uri="{FF2B5EF4-FFF2-40B4-BE49-F238E27FC236}">
                <a16:creationId xmlns:a16="http://schemas.microsoft.com/office/drawing/2014/main" id="{C2A99FD7-A605-8AC6-1A17-C3A83315C471}"/>
              </a:ext>
            </a:extLst>
          </p:cNvPr>
          <p:cNvSpPr>
            <a:spLocks noGrp="1"/>
          </p:cNvSpPr>
          <p:nvPr>
            <p:ph idx="10"/>
          </p:nvPr>
        </p:nvSpPr>
        <p:spPr/>
        <p:txBody>
          <a:bodyPr/>
          <a:lstStyle/>
          <a:p>
            <a:r>
              <a:rPr kumimoji="1" lang="en-US" altLang="ja-JP" dirty="0"/>
              <a:t>06</a:t>
            </a:r>
            <a:endParaRPr kumimoji="1" lang="ja-JP" altLang="en-US"/>
          </a:p>
        </p:txBody>
      </p:sp>
      <p:sp>
        <p:nvSpPr>
          <p:cNvPr id="5" name="フッター プレースホルダー 4">
            <a:extLst>
              <a:ext uri="{FF2B5EF4-FFF2-40B4-BE49-F238E27FC236}">
                <a16:creationId xmlns:a16="http://schemas.microsoft.com/office/drawing/2014/main" id="{2F781B3F-3C99-DA39-88FA-D13953CDCBF2}"/>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A77E0D8F-FD32-48BF-4C37-54EFADC80BDF}"/>
              </a:ext>
            </a:extLst>
          </p:cNvPr>
          <p:cNvSpPr>
            <a:spLocks noGrp="1"/>
          </p:cNvSpPr>
          <p:nvPr>
            <p:ph type="sldNum" sz="quarter" idx="4"/>
          </p:nvPr>
        </p:nvSpPr>
        <p:spPr/>
        <p:txBody>
          <a:bodyPr/>
          <a:lstStyle/>
          <a:p>
            <a:fld id="{48F63A3B-78C7-47BE-AE5E-E10140E04643}" type="slidenum">
              <a:rPr lang="en-US" smtClean="0"/>
              <a:pPr/>
              <a:t>17</a:t>
            </a:fld>
            <a:endParaRPr lang="en-US"/>
          </a:p>
        </p:txBody>
      </p:sp>
      <p:sp>
        <p:nvSpPr>
          <p:cNvPr id="24" name="円/楕円 23">
            <a:extLst>
              <a:ext uri="{FF2B5EF4-FFF2-40B4-BE49-F238E27FC236}">
                <a16:creationId xmlns:a16="http://schemas.microsoft.com/office/drawing/2014/main" id="{E59C392F-69C4-E4DC-5FF5-8B2FBBE2D6A6}"/>
              </a:ext>
            </a:extLst>
          </p:cNvPr>
          <p:cNvSpPr>
            <a:spLocks noGrp="1" noRot="1" noChangeAspect="1" noMove="1" noResize="1" noEditPoints="1" noAdjustHandles="1" noChangeArrowheads="1" noChangeShapeType="1"/>
          </p:cNvSpPr>
          <p:nvPr/>
        </p:nvSpPr>
        <p:spPr>
          <a:xfrm>
            <a:off x="6567589" y="2631385"/>
            <a:ext cx="1692000" cy="1692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pic>
        <p:nvPicPr>
          <p:cNvPr id="9" name="グラフィックス 8">
            <a:extLst>
              <a:ext uri="{FF2B5EF4-FFF2-40B4-BE49-F238E27FC236}">
                <a16:creationId xmlns:a16="http://schemas.microsoft.com/office/drawing/2014/main" id="{78CF21CA-868F-EC60-E545-80232C2DC80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547349" y="2551190"/>
            <a:ext cx="1692000" cy="1692000"/>
          </a:xfrm>
          <a:prstGeom prst="rect">
            <a:avLst/>
          </a:prstGeom>
        </p:spPr>
      </p:pic>
      <p:sp>
        <p:nvSpPr>
          <p:cNvPr id="27" name="テキスト ボックス 26">
            <a:extLst>
              <a:ext uri="{FF2B5EF4-FFF2-40B4-BE49-F238E27FC236}">
                <a16:creationId xmlns:a16="http://schemas.microsoft.com/office/drawing/2014/main" id="{8868C3AE-6EC5-A9AC-9476-609BB669AEAB}"/>
              </a:ext>
            </a:extLst>
          </p:cNvPr>
          <p:cNvSpPr txBox="1"/>
          <p:nvPr/>
        </p:nvSpPr>
        <p:spPr>
          <a:xfrm>
            <a:off x="6645909" y="4721554"/>
            <a:ext cx="5078637" cy="1245084"/>
          </a:xfrm>
          <a:prstGeom prst="rect">
            <a:avLst/>
          </a:prstGeom>
          <a:noFill/>
        </p:spPr>
        <p:txBody>
          <a:bodyPr wrap="square" lIns="0" tIns="0" rIns="0" bIns="0" rtlCol="0" anchor="t" anchorCtr="0">
            <a:spAutoFit/>
          </a:bodyPr>
          <a:lstStyle/>
          <a:p>
            <a:pPr algn="just">
              <a:lnSpc>
                <a:spcPct val="130000"/>
              </a:lnSpc>
            </a:pPr>
            <a:r>
              <a:rPr lang="ja-JP" altLang="en-US" sz="1050" dirty="0">
                <a:latin typeface="Yu Gothic Medium" panose="020B0400000000000000" pitchFamily="34" charset="-128"/>
                <a:ea typeface="Yu Gothic Medium" panose="020B0400000000000000" pitchFamily="34" charset="-128"/>
              </a:rPr>
              <a:t>「夏休みのキャンプにはカレー」</a:t>
            </a:r>
            <a:r>
              <a:rPr lang="ja-JP" altLang="en-US" sz="1050">
                <a:latin typeface="Yu Gothic Medium" panose="020B0400000000000000" pitchFamily="34" charset="-128"/>
                <a:ea typeface="Yu Gothic Medium" panose="020B0400000000000000" pitchFamily="34" charset="-128"/>
              </a:rPr>
              <a:t>という思い出が</a:t>
            </a:r>
            <a:r>
              <a:rPr lang="ja-JP" altLang="en-US" sz="1050" dirty="0">
                <a:latin typeface="Yu Gothic Medium" panose="020B0400000000000000" pitchFamily="34" charset="-128"/>
                <a:ea typeface="Yu Gothic Medium" panose="020B0400000000000000" pitchFamily="34" charset="-128"/>
              </a:rPr>
              <a:t>強く残っており、小さいときに食べたスパイス、カレーが原風景になっています。日本人って、メニューにカレーがあるとみんな笑顔になるじゃないですか。今のお子さんはもちろん、おじいさんも、私たちも。それは、みんな昔は子どもだったからですよね。キャンプのカレーという原風景を共有している。そういうカレーのおいしさ、楽しさを日本だけでなく世界に向けて</a:t>
            </a:r>
            <a:r>
              <a:rPr lang="en-US" altLang="ja-JP" sz="1050" dirty="0">
                <a:latin typeface="Yu Gothic Medium" panose="020B0400000000000000" pitchFamily="34" charset="-128"/>
                <a:ea typeface="Yu Gothic Medium" panose="020B0400000000000000" pitchFamily="34" charset="-128"/>
              </a:rPr>
              <a:t>10</a:t>
            </a:r>
            <a:r>
              <a:rPr lang="ja-JP" altLang="en-US" sz="1050" dirty="0">
                <a:latin typeface="Yu Gothic Medium" panose="020B0400000000000000" pitchFamily="34" charset="-128"/>
                <a:ea typeface="Yu Gothic Medium" panose="020B0400000000000000" pitchFamily="34" charset="-128"/>
              </a:rPr>
              <a:t>年後も伝えていければと願っています。</a:t>
            </a:r>
          </a:p>
        </p:txBody>
      </p:sp>
      <p:sp>
        <p:nvSpPr>
          <p:cNvPr id="33" name="タイトル 2">
            <a:extLst>
              <a:ext uri="{FF2B5EF4-FFF2-40B4-BE49-F238E27FC236}">
                <a16:creationId xmlns:a16="http://schemas.microsoft.com/office/drawing/2014/main" id="{9614520E-9CF6-08AF-9561-AC4062E9B136}"/>
              </a:ext>
            </a:extLst>
          </p:cNvPr>
          <p:cNvSpPr txBox="1">
            <a:spLocks/>
          </p:cNvSpPr>
          <p:nvPr/>
        </p:nvSpPr>
        <p:spPr>
          <a:xfrm>
            <a:off x="8402344" y="2814090"/>
            <a:ext cx="3325907" cy="372346"/>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000" b="1"/>
              <a:t>この提供価値から笑顔が想起されるシーンやエピソードに</a:t>
            </a:r>
            <a:endParaRPr kumimoji="0" lang="en-US" altLang="ja-JP" sz="1000" b="1" dirty="0"/>
          </a:p>
          <a:p>
            <a:pPr>
              <a:lnSpc>
                <a:spcPct val="125000"/>
              </a:lnSpc>
            </a:pPr>
            <a:r>
              <a:rPr kumimoji="0" lang="ja-JP" altLang="en-US" sz="1000" b="1"/>
              <a:t>ついて話してくれた社内ワークショップ参加者</a:t>
            </a:r>
          </a:p>
        </p:txBody>
      </p:sp>
      <p:sp>
        <p:nvSpPr>
          <p:cNvPr id="34" name="タイトル 2">
            <a:extLst>
              <a:ext uri="{FF2B5EF4-FFF2-40B4-BE49-F238E27FC236}">
                <a16:creationId xmlns:a16="http://schemas.microsoft.com/office/drawing/2014/main" id="{D0C390BD-BDB3-8875-4CE9-4D2A0965B525}"/>
              </a:ext>
            </a:extLst>
          </p:cNvPr>
          <p:cNvSpPr txBox="1">
            <a:spLocks/>
          </p:cNvSpPr>
          <p:nvPr/>
        </p:nvSpPr>
        <p:spPr>
          <a:xfrm>
            <a:off x="8402344" y="3313866"/>
            <a:ext cx="3012573" cy="501227"/>
          </a:xfrm>
          <a:prstGeom prst="rect">
            <a:avLst/>
          </a:prstGeom>
          <a:noFill/>
        </p:spPr>
        <p:txBody>
          <a:bodyPr wrap="square" lIns="0" tIns="0" rIns="0" bIns="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0" lang="ja-JP" altLang="en-US" sz="2400" b="1"/>
              <a:t>夏休み</a:t>
            </a:r>
            <a:r>
              <a:rPr kumimoji="0" lang="en-US" altLang="ja-JP" sz="2400" b="1" dirty="0"/>
              <a:t> </a:t>
            </a:r>
            <a:r>
              <a:rPr kumimoji="0" lang="ja-JP" altLang="en-US" sz="1400" b="1"/>
              <a:t>さん</a:t>
            </a:r>
            <a:endParaRPr kumimoji="0" lang="ja-JP" altLang="en-US" sz="2400" b="1"/>
          </a:p>
        </p:txBody>
      </p:sp>
      <p:grpSp>
        <p:nvGrpSpPr>
          <p:cNvPr id="38" name="グループ化 37">
            <a:extLst>
              <a:ext uri="{FF2B5EF4-FFF2-40B4-BE49-F238E27FC236}">
                <a16:creationId xmlns:a16="http://schemas.microsoft.com/office/drawing/2014/main" id="{4BEB50C4-837F-3FB9-A38C-B9815CC0A478}"/>
              </a:ext>
            </a:extLst>
          </p:cNvPr>
          <p:cNvGrpSpPr/>
          <p:nvPr/>
        </p:nvGrpSpPr>
        <p:grpSpPr>
          <a:xfrm>
            <a:off x="6645909" y="4452595"/>
            <a:ext cx="5054345" cy="121392"/>
            <a:chOff x="6840254" y="4401077"/>
            <a:chExt cx="4860000" cy="108000"/>
          </a:xfrm>
        </p:grpSpPr>
        <p:cxnSp>
          <p:nvCxnSpPr>
            <p:cNvPr id="28" name="直線コネクタ 27">
              <a:extLst>
                <a:ext uri="{FF2B5EF4-FFF2-40B4-BE49-F238E27FC236}">
                  <a16:creationId xmlns:a16="http://schemas.microsoft.com/office/drawing/2014/main" id="{183A8B6D-1B48-ABEE-0F49-A5AD53991CA2}"/>
                </a:ext>
              </a:extLst>
            </p:cNvPr>
            <p:cNvCxnSpPr>
              <a:cxnSpLocks/>
            </p:cNvCxnSpPr>
            <p:nvPr/>
          </p:nvCxnSpPr>
          <p:spPr>
            <a:xfrm>
              <a:off x="684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877847C3-B029-7A9A-0B4F-26599A65E89B}"/>
                </a:ext>
              </a:extLst>
            </p:cNvPr>
            <p:cNvCxnSpPr>
              <a:cxnSpLocks/>
            </p:cNvCxnSpPr>
            <p:nvPr/>
          </p:nvCxnSpPr>
          <p:spPr>
            <a:xfrm>
              <a:off x="9360254" y="4509077"/>
              <a:ext cx="234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三角形 31">
              <a:extLst>
                <a:ext uri="{FF2B5EF4-FFF2-40B4-BE49-F238E27FC236}">
                  <a16:creationId xmlns:a16="http://schemas.microsoft.com/office/drawing/2014/main" id="{D4839BF6-90F9-BDA8-B7C9-57D9E43DBB74}"/>
                </a:ext>
              </a:extLst>
            </p:cNvPr>
            <p:cNvSpPr/>
            <p:nvPr/>
          </p:nvSpPr>
          <p:spPr>
            <a:xfrm>
              <a:off x="9180254" y="4401077"/>
              <a:ext cx="180000" cy="108000"/>
            </a:xfrm>
            <a:custGeom>
              <a:avLst/>
              <a:gdLst>
                <a:gd name="connsiteX0" fmla="*/ 0 w 237392"/>
                <a:gd name="connsiteY0" fmla="*/ 204648 h 204648"/>
                <a:gd name="connsiteX1" fmla="*/ 118696 w 237392"/>
                <a:gd name="connsiteY1" fmla="*/ 0 h 204648"/>
                <a:gd name="connsiteX2" fmla="*/ 237392 w 237392"/>
                <a:gd name="connsiteY2" fmla="*/ 204648 h 204648"/>
                <a:gd name="connsiteX3" fmla="*/ 0 w 237392"/>
                <a:gd name="connsiteY3" fmla="*/ 204648 h 204648"/>
                <a:gd name="connsiteX0" fmla="*/ 0 w 237392"/>
                <a:gd name="connsiteY0" fmla="*/ 204648 h 296088"/>
                <a:gd name="connsiteX1" fmla="*/ 118696 w 237392"/>
                <a:gd name="connsiteY1" fmla="*/ 0 h 296088"/>
                <a:gd name="connsiteX2" fmla="*/ 237392 w 237392"/>
                <a:gd name="connsiteY2" fmla="*/ 204648 h 296088"/>
                <a:gd name="connsiteX3" fmla="*/ 91440 w 237392"/>
                <a:gd name="connsiteY3" fmla="*/ 296088 h 296088"/>
                <a:gd name="connsiteX0" fmla="*/ 0 w 237392"/>
                <a:gd name="connsiteY0" fmla="*/ 204648 h 204648"/>
                <a:gd name="connsiteX1" fmla="*/ 118696 w 237392"/>
                <a:gd name="connsiteY1" fmla="*/ 0 h 204648"/>
                <a:gd name="connsiteX2" fmla="*/ 237392 w 237392"/>
                <a:gd name="connsiteY2" fmla="*/ 204648 h 204648"/>
              </a:gdLst>
              <a:ahLst/>
              <a:cxnLst>
                <a:cxn ang="0">
                  <a:pos x="connsiteX0" y="connsiteY0"/>
                </a:cxn>
                <a:cxn ang="0">
                  <a:pos x="connsiteX1" y="connsiteY1"/>
                </a:cxn>
                <a:cxn ang="0">
                  <a:pos x="connsiteX2" y="connsiteY2"/>
                </a:cxn>
              </a:cxnLst>
              <a:rect l="l" t="t" r="r" b="b"/>
              <a:pathLst>
                <a:path w="237392" h="204648">
                  <a:moveTo>
                    <a:pt x="0" y="204648"/>
                  </a:moveTo>
                  <a:lnTo>
                    <a:pt x="118696" y="0"/>
                  </a:lnTo>
                  <a:lnTo>
                    <a:pt x="237392" y="204648"/>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8" name="三角形 7">
            <a:extLst>
              <a:ext uri="{FF2B5EF4-FFF2-40B4-BE49-F238E27FC236}">
                <a16:creationId xmlns:a16="http://schemas.microsoft.com/office/drawing/2014/main" id="{B2667C44-B210-2A0F-7B07-5FF0D8EFB2E7}"/>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pic>
        <p:nvPicPr>
          <p:cNvPr id="10" name="図 9">
            <a:extLst>
              <a:ext uri="{FF2B5EF4-FFF2-40B4-BE49-F238E27FC236}">
                <a16:creationId xmlns:a16="http://schemas.microsoft.com/office/drawing/2014/main" id="{E9F6680F-2DAD-F3D6-17D8-69213E33CEDF}"/>
              </a:ext>
            </a:extLst>
          </p:cNvPr>
          <p:cNvPicPr>
            <a:picLocks noChangeAspect="1"/>
          </p:cNvPicPr>
          <p:nvPr/>
        </p:nvPicPr>
        <p:blipFill>
          <a:blip r:embed="rId5">
            <a:extLst>
              <a:ext uri="{28A0092B-C50C-407E-A947-70E740481C1C}">
                <a14:useLocalDpi xmlns:a14="http://schemas.microsoft.com/office/drawing/2010/main" val="0"/>
              </a:ext>
            </a:extLst>
          </a:blip>
          <a:srcRect l="65598" t="21377" r="-24" b="46697"/>
          <a:stretch>
            <a:fillRect/>
          </a:stretch>
        </p:blipFill>
        <p:spPr>
          <a:xfrm>
            <a:off x="540001" y="2313609"/>
            <a:ext cx="3485237" cy="2286655"/>
          </a:xfrm>
          <a:prstGeom prst="rect">
            <a:avLst/>
          </a:prstGeom>
          <a:ln>
            <a:noFill/>
          </a:ln>
        </p:spPr>
      </p:pic>
      <p:sp>
        <p:nvSpPr>
          <p:cNvPr id="7" name="円/楕円 6">
            <a:extLst>
              <a:ext uri="{FF2B5EF4-FFF2-40B4-BE49-F238E27FC236}">
                <a16:creationId xmlns:a16="http://schemas.microsoft.com/office/drawing/2014/main" id="{795C29DB-C707-4061-EA54-9C8A3128D5A6}"/>
              </a:ext>
            </a:extLst>
          </p:cNvPr>
          <p:cNvSpPr>
            <a:spLocks noChangeAspect="1"/>
          </p:cNvSpPr>
          <p:nvPr/>
        </p:nvSpPr>
        <p:spPr>
          <a:xfrm>
            <a:off x="3245719" y="3536589"/>
            <a:ext cx="2790000" cy="2790000"/>
          </a:xfrm>
          <a:prstGeom prst="ellipse">
            <a:avLst/>
          </a:prstGeom>
          <a:solidFill>
            <a:schemeClr val="bg1"/>
          </a:solidFill>
          <a:ln w="25400">
            <a:solidFill>
              <a:srgbClr val="EDE9E3"/>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cxnSp>
        <p:nvCxnSpPr>
          <p:cNvPr id="14" name="直線コネクタ 13">
            <a:extLst>
              <a:ext uri="{FF2B5EF4-FFF2-40B4-BE49-F238E27FC236}">
                <a16:creationId xmlns:a16="http://schemas.microsoft.com/office/drawing/2014/main" id="{4575C6AA-F5C6-4EB8-103A-1BDB005B337A}"/>
              </a:ext>
            </a:extLst>
          </p:cNvPr>
          <p:cNvCxnSpPr>
            <a:cxnSpLocks/>
            <a:stCxn id="12" idx="3"/>
          </p:cNvCxnSpPr>
          <p:nvPr/>
        </p:nvCxnSpPr>
        <p:spPr>
          <a:xfrm>
            <a:off x="2291529" y="3824033"/>
            <a:ext cx="1115379" cy="1845005"/>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46B4594-7456-37CC-8D4D-2D4A0694CF10}"/>
              </a:ext>
            </a:extLst>
          </p:cNvPr>
          <p:cNvCxnSpPr>
            <a:cxnSpLocks/>
            <a:endCxn id="7" idx="0"/>
          </p:cNvCxnSpPr>
          <p:nvPr/>
        </p:nvCxnSpPr>
        <p:spPr>
          <a:xfrm>
            <a:off x="2775760" y="3036071"/>
            <a:ext cx="1864959" cy="500518"/>
          </a:xfrm>
          <a:prstGeom prst="line">
            <a:avLst/>
          </a:prstGeom>
          <a:ln w="25400">
            <a:solidFill>
              <a:srgbClr val="EDE9E3"/>
            </a:solidFill>
          </a:ln>
        </p:spPr>
        <p:style>
          <a:lnRef idx="1">
            <a:schemeClr val="accent1"/>
          </a:lnRef>
          <a:fillRef idx="0">
            <a:schemeClr val="accent1"/>
          </a:fillRef>
          <a:effectRef idx="0">
            <a:schemeClr val="accent1"/>
          </a:effectRef>
          <a:fontRef idx="minor">
            <a:schemeClr val="tx1"/>
          </a:fontRef>
        </p:style>
      </p:cxnSp>
      <p:sp>
        <p:nvSpPr>
          <p:cNvPr id="12" name="円/楕円 11">
            <a:extLst>
              <a:ext uri="{FF2B5EF4-FFF2-40B4-BE49-F238E27FC236}">
                <a16:creationId xmlns:a16="http://schemas.microsoft.com/office/drawing/2014/main" id="{E754F67A-3C4C-8F03-7557-99277AF2915A}"/>
              </a:ext>
            </a:extLst>
          </p:cNvPr>
          <p:cNvSpPr>
            <a:spLocks noChangeAspect="1"/>
          </p:cNvSpPr>
          <p:nvPr/>
        </p:nvSpPr>
        <p:spPr>
          <a:xfrm>
            <a:off x="2149183" y="2994379"/>
            <a:ext cx="972000" cy="972000"/>
          </a:xfrm>
          <a:prstGeom prst="ellipse">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b="1" dirty="0">
              <a:solidFill>
                <a:schemeClr val="bg1"/>
              </a:solidFill>
              <a:latin typeface="Arial" panose="020B0604020202020204" pitchFamily="34" charset="0"/>
              <a:cs typeface="Arial" panose="020B0604020202020204" pitchFamily="34" charset="0"/>
            </a:endParaRPr>
          </a:p>
        </p:txBody>
      </p:sp>
      <p:pic>
        <p:nvPicPr>
          <p:cNvPr id="26" name="図 25">
            <a:extLst>
              <a:ext uri="{FF2B5EF4-FFF2-40B4-BE49-F238E27FC236}">
                <a16:creationId xmlns:a16="http://schemas.microsoft.com/office/drawing/2014/main" id="{E929D061-5E1B-8BD9-F52C-0A97B5498C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42425" y="3793025"/>
            <a:ext cx="1575871" cy="2243132"/>
          </a:xfrm>
          <a:prstGeom prst="rect">
            <a:avLst/>
          </a:prstGeom>
        </p:spPr>
      </p:pic>
      <p:sp>
        <p:nvSpPr>
          <p:cNvPr id="15" name="テキスト ボックス 14">
            <a:extLst>
              <a:ext uri="{FF2B5EF4-FFF2-40B4-BE49-F238E27FC236}">
                <a16:creationId xmlns:a16="http://schemas.microsoft.com/office/drawing/2014/main" id="{B81498C6-E8D5-DFB5-6A6E-8EBDDE10976B}"/>
              </a:ext>
            </a:extLst>
          </p:cNvPr>
          <p:cNvSpPr txBox="1"/>
          <p:nvPr/>
        </p:nvSpPr>
        <p:spPr>
          <a:xfrm>
            <a:off x="540000" y="1507970"/>
            <a:ext cx="11190416" cy="592726"/>
          </a:xfrm>
          <a:prstGeom prst="rect">
            <a:avLst/>
          </a:prstGeom>
          <a:noFill/>
        </p:spPr>
        <p:txBody>
          <a:bodyPr wrap="square" lIns="0" tIns="0" rIns="0" bIns="0" rtlCol="0" anchor="t" anchorCtr="0">
            <a:spAutoFit/>
          </a:bodyPr>
          <a:lstStyle/>
          <a:p>
            <a:pPr algn="just">
              <a:lnSpc>
                <a:spcPct val="125000"/>
              </a:lnSpc>
            </a:pPr>
            <a:r>
              <a:rPr lang="ja-JP" altLang="en-US" sz="1050" dirty="0">
                <a:latin typeface="Yu Gothic Medium" panose="020B0400000000000000" pitchFamily="34" charset="-128"/>
                <a:ea typeface="Yu Gothic Medium" panose="020B0400000000000000" pitchFamily="34" charset="-128"/>
              </a:rPr>
              <a:t>新ビジョン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つの提供価値」の周囲に散りばめられたイラストには、それぞれ意味が込められています。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社内で実施したワークショップにおいて、参加者から寄せられた「ありたい姿」と「</a:t>
            </a:r>
            <a:r>
              <a:rPr lang="en-US" altLang="ja-JP" sz="1050" dirty="0">
                <a:latin typeface="Yu Gothic Medium" panose="020B0400000000000000" pitchFamily="34" charset="-128"/>
                <a:ea typeface="Yu Gothic Medium" panose="020B0400000000000000" pitchFamily="34" charset="-128"/>
              </a:rPr>
              <a:t>5</a:t>
            </a:r>
            <a:r>
              <a:rPr lang="ja-JP" altLang="en-US" sz="1050" dirty="0">
                <a:latin typeface="Yu Gothic Medium" panose="020B0400000000000000" pitchFamily="34" charset="-128"/>
                <a:ea typeface="Yu Gothic Medium" panose="020B0400000000000000" pitchFamily="34" charset="-128"/>
              </a:rPr>
              <a:t>つの提供価値」から想起されるシーンやエピソードを笑顔に絡めて記載したものです。</a:t>
            </a:r>
            <a:endParaRPr lang="en-US" altLang="ja-JP" sz="1050" dirty="0">
              <a:latin typeface="Yu Gothic Medium" panose="020B0400000000000000" pitchFamily="34" charset="-128"/>
              <a:ea typeface="Yu Gothic Medium" panose="020B0400000000000000" pitchFamily="34" charset="-128"/>
            </a:endParaRPr>
          </a:p>
          <a:p>
            <a:pPr algn="just">
              <a:lnSpc>
                <a:spcPct val="125000"/>
              </a:lnSpc>
            </a:pPr>
            <a:r>
              <a:rPr lang="ja-JP" altLang="en-US" sz="1050" dirty="0">
                <a:latin typeface="Yu Gothic Medium" panose="020B0400000000000000" pitchFamily="34" charset="-128"/>
                <a:ea typeface="Yu Gothic Medium" panose="020B0400000000000000" pitchFamily="34" charset="-128"/>
              </a:rPr>
              <a:t>ひとつひとつのイラストを見て、それが一体どんなシーンを表しているのか、想像しながらビジョン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をご覧ください。</a:t>
            </a:r>
            <a:endParaRPr lang="en-US" altLang="ja-JP" sz="1050" dirty="0">
              <a:latin typeface="Yu Gothic Medium" panose="020B0400000000000000" pitchFamily="34" charset="-128"/>
              <a:ea typeface="Yu Gothic Medium" panose="020B0400000000000000" pitchFamily="34" charset="-128"/>
            </a:endParaRPr>
          </a:p>
        </p:txBody>
      </p:sp>
      <p:sp>
        <p:nvSpPr>
          <p:cNvPr id="18" name="タイトル 2">
            <a:extLst>
              <a:ext uri="{FF2B5EF4-FFF2-40B4-BE49-F238E27FC236}">
                <a16:creationId xmlns:a16="http://schemas.microsoft.com/office/drawing/2014/main" id="{FCB3BAB9-31D4-55FF-1414-E62CDDF92C71}"/>
              </a:ext>
            </a:extLst>
          </p:cNvPr>
          <p:cNvSpPr txBox="1">
            <a:spLocks noChangeAspect="1"/>
          </p:cNvSpPr>
          <p:nvPr/>
        </p:nvSpPr>
        <p:spPr>
          <a:xfrm>
            <a:off x="535880" y="5292526"/>
            <a:ext cx="2906059" cy="750325"/>
          </a:xfrm>
          <a:prstGeom prst="rect">
            <a:avLst/>
          </a:prstGeom>
          <a:noFill/>
          <a:ln w="15875">
            <a:noFill/>
          </a:ln>
        </p:spPr>
        <p:txBody>
          <a:bodyPr wrap="square" lIns="0" tIns="36000" rIns="0" bIns="36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0" lang="ja-JP" altLang="en-US" sz="1200" b="1" spc="-20" dirty="0"/>
              <a:t>キャンプのカレーのような</a:t>
            </a:r>
          </a:p>
          <a:p>
            <a:pPr>
              <a:lnSpc>
                <a:spcPct val="125000"/>
              </a:lnSpc>
            </a:pPr>
            <a:r>
              <a:rPr kumimoji="0" lang="ja-JP" altLang="en-US" sz="1200" b="1" spc="-20" dirty="0"/>
              <a:t>日本人の原風景にある</a:t>
            </a:r>
          </a:p>
          <a:p>
            <a:pPr>
              <a:lnSpc>
                <a:spcPct val="125000"/>
              </a:lnSpc>
            </a:pPr>
            <a:r>
              <a:rPr kumimoji="0" lang="ja-JP" altLang="en-US" sz="1200" b="1" spc="-20" dirty="0"/>
              <a:t>カレーを表現しています</a:t>
            </a:r>
          </a:p>
        </p:txBody>
      </p:sp>
    </p:spTree>
    <p:extLst>
      <p:ext uri="{BB962C8B-B14F-4D97-AF65-F5344CB8AC3E}">
        <p14:creationId xmlns:p14="http://schemas.microsoft.com/office/powerpoint/2010/main" val="72220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5B6A7-F907-174E-DF41-850064F42E5C}"/>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77BB517-7608-45C0-A93A-F5D87AE072FA}"/>
              </a:ext>
            </a:extLst>
          </p:cNvPr>
          <p:cNvSpPr>
            <a:spLocks noGrp="1"/>
          </p:cNvSpPr>
          <p:nvPr>
            <p:ph idx="11"/>
          </p:nvPr>
        </p:nvSpPr>
        <p:spPr/>
        <p:txBody>
          <a:bodyPr/>
          <a:lstStyle/>
          <a:p>
            <a:r>
              <a:rPr lang="ja-JP" altLang="en-US"/>
              <a:t>新ビジョン</a:t>
            </a:r>
            <a:r>
              <a:rPr lang="en-US" altLang="ja-JP" dirty="0"/>
              <a:t>MAP</a:t>
            </a:r>
            <a:r>
              <a:rPr lang="ja-JP" altLang="en-US"/>
              <a:t>に関するアンケート調査</a:t>
            </a:r>
          </a:p>
        </p:txBody>
      </p:sp>
      <p:sp>
        <p:nvSpPr>
          <p:cNvPr id="3" name="タイトル 2">
            <a:extLst>
              <a:ext uri="{FF2B5EF4-FFF2-40B4-BE49-F238E27FC236}">
                <a16:creationId xmlns:a16="http://schemas.microsoft.com/office/drawing/2014/main" id="{F2884446-AE55-6EFF-751A-6A6A05BDF53E}"/>
              </a:ext>
            </a:extLst>
          </p:cNvPr>
          <p:cNvSpPr>
            <a:spLocks noGrp="1"/>
          </p:cNvSpPr>
          <p:nvPr>
            <p:ph type="title"/>
          </p:nvPr>
        </p:nvSpPr>
        <p:spPr>
          <a:xfrm>
            <a:off x="540000" y="996088"/>
            <a:ext cx="10799991" cy="984885"/>
          </a:xfrm>
          <a:effectLst/>
        </p:spPr>
        <p:txBody>
          <a:bodyPr/>
          <a:lstStyle/>
          <a:p>
            <a:r>
              <a:rPr kumimoji="1" lang="ja-JP" altLang="en-US"/>
              <a:t>アンケートにご協力ください</a:t>
            </a:r>
          </a:p>
        </p:txBody>
      </p:sp>
      <p:sp>
        <p:nvSpPr>
          <p:cNvPr id="4" name="コンテンツ プレースホルダー 3">
            <a:extLst>
              <a:ext uri="{FF2B5EF4-FFF2-40B4-BE49-F238E27FC236}">
                <a16:creationId xmlns:a16="http://schemas.microsoft.com/office/drawing/2014/main" id="{E0811B27-4E15-7175-9D91-31153890EED8}"/>
              </a:ext>
            </a:extLst>
          </p:cNvPr>
          <p:cNvSpPr>
            <a:spLocks noGrp="1"/>
          </p:cNvSpPr>
          <p:nvPr>
            <p:ph idx="10"/>
          </p:nvPr>
        </p:nvSpPr>
        <p:spPr/>
        <p:txBody>
          <a:bodyPr/>
          <a:lstStyle/>
          <a:p>
            <a:r>
              <a:rPr kumimoji="1" lang="en-US" altLang="ja-JP" dirty="0"/>
              <a:t>07</a:t>
            </a:r>
            <a:endParaRPr kumimoji="1" lang="ja-JP" altLang="en-US"/>
          </a:p>
        </p:txBody>
      </p:sp>
      <p:sp>
        <p:nvSpPr>
          <p:cNvPr id="5" name="フッター プレースホルダー 4">
            <a:extLst>
              <a:ext uri="{FF2B5EF4-FFF2-40B4-BE49-F238E27FC236}">
                <a16:creationId xmlns:a16="http://schemas.microsoft.com/office/drawing/2014/main" id="{C1DF7BA6-C538-D295-E858-B4F89AC5EF2E}"/>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7BA4F702-AF27-BED5-78AA-7277B2BB35CD}"/>
              </a:ext>
            </a:extLst>
          </p:cNvPr>
          <p:cNvSpPr>
            <a:spLocks noGrp="1"/>
          </p:cNvSpPr>
          <p:nvPr>
            <p:ph type="sldNum" sz="quarter" idx="4"/>
          </p:nvPr>
        </p:nvSpPr>
        <p:spPr/>
        <p:txBody>
          <a:bodyPr/>
          <a:lstStyle/>
          <a:p>
            <a:fld id="{48F63A3B-78C7-47BE-AE5E-E10140E04643}" type="slidenum">
              <a:rPr lang="en-US" smtClean="0"/>
              <a:pPr/>
              <a:t>18</a:t>
            </a:fld>
            <a:endParaRPr lang="en-US"/>
          </a:p>
        </p:txBody>
      </p:sp>
      <p:sp>
        <p:nvSpPr>
          <p:cNvPr id="18" name="テキスト ボックス 17">
            <a:extLst>
              <a:ext uri="{FF2B5EF4-FFF2-40B4-BE49-F238E27FC236}">
                <a16:creationId xmlns:a16="http://schemas.microsoft.com/office/drawing/2014/main" id="{3E97910C-B7C4-EFE9-5D6B-E415E1E6C2B7}"/>
              </a:ext>
            </a:extLst>
          </p:cNvPr>
          <p:cNvSpPr txBox="1"/>
          <p:nvPr/>
        </p:nvSpPr>
        <p:spPr>
          <a:xfrm>
            <a:off x="540000" y="1524757"/>
            <a:ext cx="11369235" cy="2400401"/>
          </a:xfrm>
          <a:prstGeom prst="rect">
            <a:avLst/>
          </a:prstGeom>
          <a:noFill/>
        </p:spPr>
        <p:txBody>
          <a:bodyPr wrap="square" lIns="0" tIns="0" rIns="0" bIns="0" rtlCol="0" anchor="t" anchorCtr="0">
            <a:spAutoFit/>
          </a:bodyPr>
          <a:lstStyle/>
          <a:p>
            <a:pPr algn="just">
              <a:lnSpc>
                <a:spcPct val="150000"/>
              </a:lnSpc>
            </a:pPr>
            <a:r>
              <a:rPr lang="en-US" altLang="ja-JP" sz="1050" dirty="0">
                <a:latin typeface="Yu Gothic Medium" panose="020B0400000000000000" pitchFamily="34" charset="-128"/>
                <a:ea typeface="Yu Gothic Medium" panose="020B0400000000000000" pitchFamily="34" charset="-128"/>
              </a:rPr>
              <a:t>2</a:t>
            </a:r>
            <a:r>
              <a:rPr lang="ja-JP" altLang="en-US" sz="1050">
                <a:latin typeface="Yu Gothic Medium" panose="020B0400000000000000" pitchFamily="34" charset="-128"/>
                <a:ea typeface="Yu Gothic Medium" panose="020B0400000000000000" pitchFamily="34" charset="-128"/>
              </a:rPr>
              <a:t>代目ビジョン</a:t>
            </a:r>
            <a:r>
              <a:rPr lang="en-US" altLang="ja-JP" sz="1050" dirty="0">
                <a:latin typeface="Yu Gothic Medium" panose="020B0400000000000000" pitchFamily="34" charset="-128"/>
                <a:ea typeface="Yu Gothic Medium" panose="020B0400000000000000" pitchFamily="34" charset="-128"/>
              </a:rPr>
              <a:t>MAP</a:t>
            </a:r>
            <a:r>
              <a:rPr lang="ja-JP" altLang="en-US" sz="1050">
                <a:latin typeface="Yu Gothic Medium" panose="020B0400000000000000" pitchFamily="34" charset="-128"/>
                <a:ea typeface="Yu Gothic Medium" panose="020B0400000000000000" pitchFamily="34" charset="-128"/>
              </a:rPr>
              <a:t>が皆さまの活動に役立てば嬉しく思います。</a:t>
            </a:r>
            <a:endParaRPr lang="en-US" altLang="ja-JP" sz="1050" dirty="0">
              <a:latin typeface="Yu Gothic Medium" panose="020B0400000000000000" pitchFamily="34" charset="-128"/>
              <a:ea typeface="Yu Gothic Medium" panose="020B0400000000000000" pitchFamily="34" charset="-128"/>
            </a:endParaRPr>
          </a:p>
          <a:p>
            <a:pPr algn="just">
              <a:lnSpc>
                <a:spcPct val="150000"/>
              </a:lnSpc>
            </a:pPr>
            <a:r>
              <a:rPr lang="ja-JP" altLang="en-US" sz="1050">
                <a:latin typeface="Yu Gothic Medium" panose="020B0400000000000000" pitchFamily="34" charset="-128"/>
                <a:ea typeface="Yu Gothic Medium" panose="020B0400000000000000" pitchFamily="34" charset="-128"/>
              </a:rPr>
              <a:t>より良い浸透、ありたい姿、</a:t>
            </a:r>
            <a:r>
              <a:rPr lang="en-US" altLang="ja-JP" sz="1050" dirty="0">
                <a:latin typeface="Yu Gothic Medium" panose="020B0400000000000000" pitchFamily="34" charset="-128"/>
                <a:ea typeface="Yu Gothic Medium" panose="020B0400000000000000" pitchFamily="34" charset="-128"/>
              </a:rPr>
              <a:t>5</a:t>
            </a:r>
            <a:r>
              <a:rPr lang="ja-JP" altLang="en-US" sz="1050">
                <a:latin typeface="Yu Gothic Medium" panose="020B0400000000000000" pitchFamily="34" charset="-128"/>
                <a:ea typeface="Yu Gothic Medium" panose="020B0400000000000000" pitchFamily="34" charset="-128"/>
              </a:rPr>
              <a:t>つの提供価値実現に向けて皆さまからのご意見・ご感想をお待ちしております</a:t>
            </a:r>
            <a:r>
              <a:rPr lang="en-US" altLang="ja-JP" sz="1050" dirty="0">
                <a:latin typeface="Yu Gothic Medium" panose="020B0400000000000000" pitchFamily="34" charset="-128"/>
                <a:ea typeface="Yu Gothic Medium" panose="020B0400000000000000" pitchFamily="34" charset="-128"/>
              </a:rPr>
              <a:t>!!</a:t>
            </a:r>
          </a:p>
          <a:p>
            <a:pPr algn="just">
              <a:lnSpc>
                <a:spcPct val="150000"/>
              </a:lnSpc>
            </a:pPr>
            <a:endParaRPr lang="en-US" altLang="ja-JP" sz="1050" dirty="0">
              <a:latin typeface="Yu Gothic Medium" panose="020B0400000000000000" pitchFamily="34" charset="-128"/>
              <a:ea typeface="Yu Gothic Medium" panose="020B0400000000000000" pitchFamily="34" charset="-128"/>
            </a:endParaRPr>
          </a:p>
          <a:p>
            <a:pPr algn="just">
              <a:lnSpc>
                <a:spcPct val="150000"/>
              </a:lnSpc>
            </a:pPr>
            <a:r>
              <a:rPr lang="en-US" altLang="ja-JP" sz="1050" dirty="0">
                <a:latin typeface="Yu Gothic Medium" panose="020B0400000000000000" pitchFamily="34" charset="-128"/>
                <a:ea typeface="Yu Gothic Medium" panose="020B0400000000000000" pitchFamily="34" charset="-128"/>
              </a:rPr>
              <a:t>URL</a:t>
            </a:r>
            <a:r>
              <a:rPr lang="ja-JP" altLang="en-US" sz="1050" dirty="0">
                <a:latin typeface="Yu Gothic Medium" panose="020B0400000000000000" pitchFamily="34" charset="-128"/>
                <a:ea typeface="Yu Gothic Medium" panose="020B0400000000000000" pitchFamily="34" charset="-128"/>
              </a:rPr>
              <a:t>：</a:t>
            </a:r>
            <a:endParaRPr lang="en-US" altLang="ja-JP" sz="1050" dirty="0">
              <a:latin typeface="Yu Gothic Medium" panose="020B0400000000000000" pitchFamily="34" charset="-128"/>
              <a:ea typeface="Yu Gothic Medium" panose="020B0400000000000000" pitchFamily="34" charset="-128"/>
            </a:endParaRPr>
          </a:p>
          <a:p>
            <a:pPr algn="just">
              <a:lnSpc>
                <a:spcPct val="150000"/>
              </a:lnSpc>
            </a:pPr>
            <a:endParaRPr lang="en-US" altLang="ja-JP" sz="1050" dirty="0">
              <a:latin typeface="Yu Gothic Medium" panose="020B0400000000000000" pitchFamily="34" charset="-128"/>
              <a:ea typeface="Yu Gothic Medium" panose="020B0400000000000000" pitchFamily="34" charset="-128"/>
            </a:endParaRPr>
          </a:p>
          <a:p>
            <a:pPr algn="just">
              <a:lnSpc>
                <a:spcPct val="150000"/>
              </a:lnSpc>
            </a:pPr>
            <a:r>
              <a:rPr lang="ja-JP" altLang="en-US" sz="1050" dirty="0">
                <a:latin typeface="Yu Gothic Medium" panose="020B0400000000000000" pitchFamily="34" charset="-128"/>
                <a:ea typeface="Yu Gothic Medium" panose="020B0400000000000000" pitchFamily="34" charset="-128"/>
              </a:rPr>
              <a:t>回答期限：〇〇〇〇年〇月〇日</a:t>
            </a:r>
            <a:endParaRPr lang="en-US" altLang="ja-JP" sz="1050" dirty="0">
              <a:latin typeface="Yu Gothic Medium" panose="020B0400000000000000" pitchFamily="34" charset="-128"/>
              <a:ea typeface="Yu Gothic Medium" panose="020B0400000000000000" pitchFamily="34" charset="-128"/>
            </a:endParaRPr>
          </a:p>
          <a:p>
            <a:pPr algn="just">
              <a:lnSpc>
                <a:spcPct val="150000"/>
              </a:lnSpc>
            </a:pPr>
            <a:r>
              <a:rPr lang="ja-JP" altLang="en-US" sz="1050" dirty="0">
                <a:latin typeface="Yu Gothic Medium" panose="020B0400000000000000" pitchFamily="34" charset="-128"/>
                <a:ea typeface="Yu Gothic Medium" panose="020B0400000000000000" pitchFamily="34" charset="-128"/>
              </a:rPr>
              <a:t>回答時間：約〇分</a:t>
            </a:r>
            <a:endParaRPr lang="en-US" altLang="ja-JP" sz="1050" dirty="0">
              <a:latin typeface="Yu Gothic Medium" panose="020B0400000000000000" pitchFamily="34" charset="-128"/>
              <a:ea typeface="Yu Gothic Medium" panose="020B0400000000000000" pitchFamily="34" charset="-128"/>
            </a:endParaRPr>
          </a:p>
          <a:p>
            <a:pPr algn="just">
              <a:lnSpc>
                <a:spcPct val="150000"/>
              </a:lnSpc>
            </a:pPr>
            <a:endParaRPr lang="en-US" altLang="ja-JP" sz="1050" dirty="0">
              <a:latin typeface="Yu Gothic Medium" panose="020B0400000000000000" pitchFamily="34" charset="-128"/>
              <a:ea typeface="Yu Gothic Medium" panose="020B0400000000000000" pitchFamily="34" charset="-128"/>
            </a:endParaRPr>
          </a:p>
          <a:p>
            <a:pPr algn="just">
              <a:lnSpc>
                <a:spcPct val="150000"/>
              </a:lnSpc>
            </a:pPr>
            <a:r>
              <a:rPr lang="ja-JP" altLang="en-US" sz="1050" dirty="0">
                <a:latin typeface="Yu Gothic Medium" panose="020B0400000000000000" pitchFamily="34" charset="-128"/>
                <a:ea typeface="Yu Gothic Medium" panose="020B0400000000000000" pitchFamily="34" charset="-128"/>
              </a:rPr>
              <a:t>新ビジョン</a:t>
            </a:r>
            <a:r>
              <a:rPr lang="en-US" altLang="ja-JP" sz="1050" dirty="0">
                <a:latin typeface="Yu Gothic Medium" panose="020B0400000000000000" pitchFamily="34" charset="-128"/>
                <a:ea typeface="Yu Gothic Medium" panose="020B0400000000000000" pitchFamily="34" charset="-128"/>
              </a:rPr>
              <a:t>MAP</a:t>
            </a:r>
            <a:r>
              <a:rPr lang="ja-JP" altLang="en-US" sz="1050" dirty="0">
                <a:latin typeface="Yu Gothic Medium" panose="020B0400000000000000" pitchFamily="34" charset="-128"/>
                <a:ea typeface="Yu Gothic Medium" panose="020B0400000000000000" pitchFamily="34" charset="-128"/>
              </a:rPr>
              <a:t>については</a:t>
            </a:r>
            <a:r>
              <a:rPr lang="en-US" altLang="ja-JP" sz="1050" dirty="0">
                <a:latin typeface="Yu Gothic Medium" panose="020B0400000000000000" pitchFamily="34" charset="-128"/>
                <a:ea typeface="Yu Gothic Medium" panose="020B0400000000000000" pitchFamily="34" charset="-128"/>
              </a:rPr>
              <a:t>LP</a:t>
            </a:r>
            <a:r>
              <a:rPr lang="ja-JP" altLang="en-US" sz="1050" dirty="0">
                <a:latin typeface="Yu Gothic Medium" panose="020B0400000000000000" pitchFamily="34" charset="-128"/>
                <a:ea typeface="Yu Gothic Medium" panose="020B0400000000000000" pitchFamily="34" charset="-128"/>
              </a:rPr>
              <a:t>も合わせてご覧ください。</a:t>
            </a:r>
            <a:endParaRPr lang="en-US" altLang="ja-JP" sz="1050" dirty="0">
              <a:latin typeface="Yu Gothic Medium" panose="020B0400000000000000" pitchFamily="34" charset="-128"/>
              <a:ea typeface="Yu Gothic Medium" panose="020B0400000000000000" pitchFamily="34" charset="-128"/>
            </a:endParaRPr>
          </a:p>
          <a:p>
            <a:pPr algn="just">
              <a:lnSpc>
                <a:spcPct val="150000"/>
              </a:lnSpc>
            </a:pPr>
            <a:r>
              <a:rPr lang="en-US" altLang="ja-JP" sz="1050" dirty="0">
                <a:latin typeface="Yu Gothic Medium" panose="020B0400000000000000" pitchFamily="34" charset="-128"/>
                <a:ea typeface="Yu Gothic Medium" panose="020B0400000000000000" pitchFamily="34" charset="-128"/>
              </a:rPr>
              <a:t>https://</a:t>
            </a:r>
            <a:r>
              <a:rPr lang="en-US" altLang="ja-JP" sz="1050" dirty="0" err="1">
                <a:latin typeface="Yu Gothic Medium" panose="020B0400000000000000" pitchFamily="34" charset="-128"/>
                <a:ea typeface="Yu Gothic Medium" panose="020B0400000000000000" pitchFamily="34" charset="-128"/>
              </a:rPr>
              <a:t>xxxxxxxxxxxxxxxxxxxxxxx</a:t>
            </a:r>
            <a:endParaRPr lang="en-US" altLang="ja-JP" sz="1050" dirty="0">
              <a:latin typeface="Yu Gothic Medium" panose="020B0400000000000000" pitchFamily="34" charset="-128"/>
              <a:ea typeface="Yu Gothic Medium" panose="020B0400000000000000" pitchFamily="34" charset="-128"/>
            </a:endParaRPr>
          </a:p>
        </p:txBody>
      </p:sp>
      <p:sp>
        <p:nvSpPr>
          <p:cNvPr id="7" name="タイトル 2">
            <a:extLst>
              <a:ext uri="{FF2B5EF4-FFF2-40B4-BE49-F238E27FC236}">
                <a16:creationId xmlns:a16="http://schemas.microsoft.com/office/drawing/2014/main" id="{2170FF5E-14AA-7A3C-5535-EA173F997A53}"/>
              </a:ext>
            </a:extLst>
          </p:cNvPr>
          <p:cNvSpPr txBox="1">
            <a:spLocks/>
          </p:cNvSpPr>
          <p:nvPr/>
        </p:nvSpPr>
        <p:spPr>
          <a:xfrm>
            <a:off x="10673749" y="413380"/>
            <a:ext cx="1518251" cy="782338"/>
          </a:xfrm>
          <a:prstGeom prst="rect">
            <a:avLst/>
          </a:prstGeom>
          <a:solidFill>
            <a:srgbClr val="FFC000"/>
          </a:solidFill>
        </p:spPr>
        <p:txBody>
          <a:bodyPr wrap="square" lIns="180000" tIns="72000" rIns="180000" bIns="72000" anchor="ctr" anchorCtr="0">
            <a:no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50000"/>
              </a:lnSpc>
            </a:pPr>
            <a:r>
              <a:rPr kumimoji="0" lang="ja-JP" altLang="en-US" sz="1050" b="1"/>
              <a:t>未作成</a:t>
            </a:r>
            <a:endParaRPr kumimoji="0" lang="en-US" altLang="ja-JP" sz="1050" b="1" dirty="0"/>
          </a:p>
        </p:txBody>
      </p:sp>
      <p:sp>
        <p:nvSpPr>
          <p:cNvPr id="10" name="タイトル 2">
            <a:extLst>
              <a:ext uri="{FF2B5EF4-FFF2-40B4-BE49-F238E27FC236}">
                <a16:creationId xmlns:a16="http://schemas.microsoft.com/office/drawing/2014/main" id="{A76FACA9-2310-9FC1-07EF-F56CB34EAC49}"/>
              </a:ext>
            </a:extLst>
          </p:cNvPr>
          <p:cNvSpPr txBox="1">
            <a:spLocks/>
          </p:cNvSpPr>
          <p:nvPr/>
        </p:nvSpPr>
        <p:spPr>
          <a:xfrm>
            <a:off x="7452359" y="5120765"/>
            <a:ext cx="4460329" cy="1114902"/>
          </a:xfrm>
          <a:prstGeom prst="rect">
            <a:avLst/>
          </a:prstGeom>
          <a:solidFill>
            <a:srgbClr val="FFC000"/>
          </a:solidFill>
        </p:spPr>
        <p:txBody>
          <a:bodyPr wrap="square" lIns="180000" tIns="72000" rIns="180000" bIns="7200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0" lang="ja-JP" altLang="en-US" sz="1050" b="1" dirty="0"/>
              <a:t>・アンケートフォームのご提供お願いします</a:t>
            </a:r>
            <a:endParaRPr kumimoji="0" lang="en-US" altLang="ja-JP" sz="1050" b="1" dirty="0"/>
          </a:p>
          <a:p>
            <a:pPr>
              <a:lnSpc>
                <a:spcPct val="150000"/>
              </a:lnSpc>
            </a:pPr>
            <a:r>
              <a:rPr kumimoji="0" lang="ja-JP" altLang="en-US" sz="1050" b="1" dirty="0">
                <a:solidFill>
                  <a:srgbClr val="FF0000"/>
                </a:solidFill>
              </a:rPr>
              <a:t>⇒フォームス活用を想定している為、回答範囲に制限がある</a:t>
            </a:r>
            <a:endParaRPr kumimoji="0" lang="en-US" altLang="ja-JP" sz="1050" b="1" dirty="0">
              <a:solidFill>
                <a:srgbClr val="FF0000"/>
              </a:solidFill>
            </a:endParaRPr>
          </a:p>
          <a:p>
            <a:pPr>
              <a:lnSpc>
                <a:spcPct val="150000"/>
              </a:lnSpc>
            </a:pPr>
            <a:r>
              <a:rPr kumimoji="0" lang="ja-JP" altLang="en-US" sz="1050" b="1" dirty="0">
                <a:solidFill>
                  <a:srgbClr val="FF0000"/>
                </a:solidFill>
              </a:rPr>
              <a:t>　メールでも受け付けできるように（海外）</a:t>
            </a:r>
            <a:endParaRPr kumimoji="0" lang="en-US" altLang="ja-JP" sz="1050" b="1" dirty="0">
              <a:solidFill>
                <a:srgbClr val="FF0000"/>
              </a:solidFill>
            </a:endParaRPr>
          </a:p>
          <a:p>
            <a:pPr>
              <a:lnSpc>
                <a:spcPct val="150000"/>
              </a:lnSpc>
            </a:pPr>
            <a:r>
              <a:rPr kumimoji="0" lang="ja-JP" altLang="en-US" sz="1050" b="1" dirty="0"/>
              <a:t>・本文についてもあわせて原稿のご提供をお願いします。</a:t>
            </a:r>
            <a:endParaRPr kumimoji="0" lang="en-US" altLang="ja-JP" sz="1050" b="1" dirty="0"/>
          </a:p>
        </p:txBody>
      </p:sp>
    </p:spTree>
    <p:extLst>
      <p:ext uri="{BB962C8B-B14F-4D97-AF65-F5344CB8AC3E}">
        <p14:creationId xmlns:p14="http://schemas.microsoft.com/office/powerpoint/2010/main" val="255928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CA8A5-8A12-A77D-55CC-5DAB7A6551D7}"/>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410F75F5-D7CD-82A8-B795-AF7FB8CF526F}"/>
              </a:ext>
            </a:extLst>
          </p:cNvPr>
          <p:cNvSpPr/>
          <p:nvPr/>
        </p:nvSpPr>
        <p:spPr>
          <a:xfrm>
            <a:off x="3533132" y="2510319"/>
            <a:ext cx="8658868" cy="1188000"/>
          </a:xfrm>
          <a:prstGeom prst="rect">
            <a:avLst/>
          </a:prstGeom>
          <a:gradFill>
            <a:gsLst>
              <a:gs pos="100000">
                <a:schemeClr val="bg1">
                  <a:lumMod val="95000"/>
                </a:schemeClr>
              </a:gs>
              <a:gs pos="45000">
                <a:schemeClr val="bg1">
                  <a:lumMod val="85000"/>
                </a:schemeClr>
              </a:gs>
            </a:gsLst>
            <a:lin ang="66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nvGrpSpPr>
          <p:cNvPr id="10" name="グループ化 9">
            <a:extLst>
              <a:ext uri="{FF2B5EF4-FFF2-40B4-BE49-F238E27FC236}">
                <a16:creationId xmlns:a16="http://schemas.microsoft.com/office/drawing/2014/main" id="{213CA362-F8B2-DFCD-CEE3-FD7CF326FD52}"/>
              </a:ext>
            </a:extLst>
          </p:cNvPr>
          <p:cNvGrpSpPr/>
          <p:nvPr/>
        </p:nvGrpSpPr>
        <p:grpSpPr>
          <a:xfrm>
            <a:off x="4124822" y="2157446"/>
            <a:ext cx="291903" cy="612745"/>
            <a:chOff x="1455205" y="4149426"/>
            <a:chExt cx="351458" cy="737759"/>
          </a:xfrm>
        </p:grpSpPr>
        <p:cxnSp>
          <p:nvCxnSpPr>
            <p:cNvPr id="48" name="直線コネクタ 47">
              <a:extLst>
                <a:ext uri="{FF2B5EF4-FFF2-40B4-BE49-F238E27FC236}">
                  <a16:creationId xmlns:a16="http://schemas.microsoft.com/office/drawing/2014/main" id="{C90A7165-E8BB-C307-27CF-650A6E71880E}"/>
                </a:ext>
              </a:extLst>
            </p:cNvPr>
            <p:cNvCxnSpPr>
              <a:cxnSpLocks/>
              <a:stCxn id="45" idx="2"/>
            </p:cNvCxnSpPr>
            <p:nvPr/>
          </p:nvCxnSpPr>
          <p:spPr>
            <a:xfrm flipH="1">
              <a:off x="1455205" y="4149427"/>
              <a:ext cx="1046" cy="7377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5" name="三角形 44">
              <a:extLst>
                <a:ext uri="{FF2B5EF4-FFF2-40B4-BE49-F238E27FC236}">
                  <a16:creationId xmlns:a16="http://schemas.microsoft.com/office/drawing/2014/main" id="{E6CFC3EF-8AA4-8279-6CE2-FBB33EC829F3}"/>
                </a:ext>
              </a:extLst>
            </p:cNvPr>
            <p:cNvSpPr/>
            <p:nvPr/>
          </p:nvSpPr>
          <p:spPr>
            <a:xfrm rot="5400000">
              <a:off x="1483668" y="4122009"/>
              <a:ext cx="295577" cy="350412"/>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26" name="正方形/長方形 25">
            <a:extLst>
              <a:ext uri="{FF2B5EF4-FFF2-40B4-BE49-F238E27FC236}">
                <a16:creationId xmlns:a16="http://schemas.microsoft.com/office/drawing/2014/main" id="{60EB884B-20DC-163F-6AE1-EF334DF8C2C8}"/>
              </a:ext>
            </a:extLst>
          </p:cNvPr>
          <p:cNvSpPr/>
          <p:nvPr/>
        </p:nvSpPr>
        <p:spPr>
          <a:xfrm>
            <a:off x="2273133" y="3700225"/>
            <a:ext cx="9918868" cy="1188000"/>
          </a:xfrm>
          <a:prstGeom prst="rect">
            <a:avLst/>
          </a:prstGeom>
          <a:gradFill>
            <a:gsLst>
              <a:gs pos="100000">
                <a:schemeClr val="bg1">
                  <a:lumMod val="75000"/>
                </a:schemeClr>
              </a:gs>
              <a:gs pos="45000">
                <a:srgbClr val="A6A6A6"/>
              </a:gs>
            </a:gsLst>
            <a:lin ang="66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12" name="正方形/長方形 11">
            <a:extLst>
              <a:ext uri="{FF2B5EF4-FFF2-40B4-BE49-F238E27FC236}">
                <a16:creationId xmlns:a16="http://schemas.microsoft.com/office/drawing/2014/main" id="{E0C1A177-4C7D-60C9-7088-57389BDAB1BA}"/>
              </a:ext>
            </a:extLst>
          </p:cNvPr>
          <p:cNvSpPr/>
          <p:nvPr/>
        </p:nvSpPr>
        <p:spPr>
          <a:xfrm>
            <a:off x="611999" y="4887185"/>
            <a:ext cx="11580001" cy="1188000"/>
          </a:xfrm>
          <a:prstGeom prst="rect">
            <a:avLst/>
          </a:prstGeom>
          <a:gradFill>
            <a:gsLst>
              <a:gs pos="100000">
                <a:srgbClr val="E50013"/>
              </a:gs>
              <a:gs pos="45000">
                <a:srgbClr val="C00000"/>
              </a:gs>
            </a:gsLst>
            <a:lin ang="6600000" scaled="0"/>
          </a:gradFill>
          <a:ln w="12700">
            <a:noFill/>
          </a:ln>
          <a:effectLst>
            <a:outerShdw blurRad="206462" dist="38100" sx="105688" sy="105688" algn="l" rotWithShape="0">
              <a:schemeClr val="bg1">
                <a:alpha val="11056"/>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 name="コンテンツ プレースホルダー 1">
            <a:extLst>
              <a:ext uri="{FF2B5EF4-FFF2-40B4-BE49-F238E27FC236}">
                <a16:creationId xmlns:a16="http://schemas.microsoft.com/office/drawing/2014/main" id="{FA930E95-B9C0-A429-7FBB-1A684D700792}"/>
              </a:ext>
            </a:extLst>
          </p:cNvPr>
          <p:cNvSpPr>
            <a:spLocks noGrp="1"/>
          </p:cNvSpPr>
          <p:nvPr>
            <p:ph idx="11"/>
          </p:nvPr>
        </p:nvSpPr>
        <p:spPr/>
        <p:txBody>
          <a:bodyPr/>
          <a:lstStyle/>
          <a:p>
            <a:r>
              <a:rPr kumimoji="1" lang="ja-JP" altLang="en-US"/>
              <a:t>ビジョン</a:t>
            </a:r>
            <a:r>
              <a:rPr kumimoji="1" lang="en-US" altLang="ja-JP" dirty="0"/>
              <a:t>MAP</a:t>
            </a:r>
            <a:r>
              <a:rPr kumimoji="1" lang="ja-JP" altLang="en-US"/>
              <a:t>とは</a:t>
            </a:r>
          </a:p>
        </p:txBody>
      </p:sp>
      <p:sp>
        <p:nvSpPr>
          <p:cNvPr id="3" name="タイトル 2">
            <a:extLst>
              <a:ext uri="{FF2B5EF4-FFF2-40B4-BE49-F238E27FC236}">
                <a16:creationId xmlns:a16="http://schemas.microsoft.com/office/drawing/2014/main" id="{D5A168BB-F679-8BF2-01B1-20E3E1EBB6A0}"/>
              </a:ext>
            </a:extLst>
          </p:cNvPr>
          <p:cNvSpPr>
            <a:spLocks noGrp="1"/>
          </p:cNvSpPr>
          <p:nvPr>
            <p:ph type="title"/>
          </p:nvPr>
        </p:nvSpPr>
        <p:spPr>
          <a:xfrm>
            <a:off x="900000" y="996088"/>
            <a:ext cx="10799991" cy="923330"/>
          </a:xfrm>
        </p:spPr>
        <p:txBody>
          <a:bodyPr/>
          <a:lstStyle/>
          <a:p>
            <a:r>
              <a:rPr kumimoji="1" lang="ja-JP" altLang="en-US" sz="3000" spc="0" dirty="0"/>
              <a:t>ビジョン</a:t>
            </a:r>
            <a:r>
              <a:rPr kumimoji="1" lang="en-US" altLang="ja-JP" sz="3000" spc="0" dirty="0"/>
              <a:t>MAP</a:t>
            </a:r>
            <a:r>
              <a:rPr kumimoji="1" lang="ja-JP" altLang="en-US" sz="3000" spc="0" dirty="0"/>
              <a:t>＝スパイス系バリューチェーン（</a:t>
            </a:r>
            <a:r>
              <a:rPr kumimoji="1" lang="en-US" altLang="ja-JP" sz="3000" spc="0" dirty="0"/>
              <a:t>SVC</a:t>
            </a:r>
            <a:r>
              <a:rPr kumimoji="1" lang="ja-JP" altLang="en-US" sz="3000" spc="0" dirty="0"/>
              <a:t>）</a:t>
            </a:r>
            <a:br>
              <a:rPr kumimoji="1" lang="en-US" altLang="ja-JP" sz="3000" spc="0" dirty="0"/>
            </a:br>
            <a:r>
              <a:rPr kumimoji="1" lang="ja-JP" altLang="en-US" sz="3000" spc="0" dirty="0"/>
              <a:t>　　　　　　　 戦略構築と実行の羅針盤</a:t>
            </a:r>
          </a:p>
        </p:txBody>
      </p:sp>
      <p:sp>
        <p:nvSpPr>
          <p:cNvPr id="4" name="コンテンツ プレースホルダー 3">
            <a:extLst>
              <a:ext uri="{FF2B5EF4-FFF2-40B4-BE49-F238E27FC236}">
                <a16:creationId xmlns:a16="http://schemas.microsoft.com/office/drawing/2014/main" id="{A9603E23-E6FD-9343-AE83-07A4C3A56C00}"/>
              </a:ext>
            </a:extLst>
          </p:cNvPr>
          <p:cNvSpPr>
            <a:spLocks noGrp="1"/>
          </p:cNvSpPr>
          <p:nvPr>
            <p:ph idx="10"/>
          </p:nvPr>
        </p:nvSpPr>
        <p:spPr/>
        <p:txBody>
          <a:bodyPr/>
          <a:lstStyle/>
          <a:p>
            <a:r>
              <a:rPr kumimoji="1" lang="en-US" altLang="ja-JP" dirty="0"/>
              <a:t>01</a:t>
            </a:r>
            <a:endParaRPr kumimoji="1" lang="ja-JP" altLang="en-US"/>
          </a:p>
        </p:txBody>
      </p:sp>
      <p:sp>
        <p:nvSpPr>
          <p:cNvPr id="5" name="フッター プレースホルダー 4">
            <a:extLst>
              <a:ext uri="{FF2B5EF4-FFF2-40B4-BE49-F238E27FC236}">
                <a16:creationId xmlns:a16="http://schemas.microsoft.com/office/drawing/2014/main" id="{04FF526C-8F1A-89E6-3DAA-6E13079166CF}"/>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dirty="0"/>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D153122E-DAEE-EB7B-7889-94E817194C25}"/>
              </a:ext>
            </a:extLst>
          </p:cNvPr>
          <p:cNvSpPr>
            <a:spLocks noGrp="1"/>
          </p:cNvSpPr>
          <p:nvPr>
            <p:ph type="sldNum" sz="quarter" idx="4"/>
          </p:nvPr>
        </p:nvSpPr>
        <p:spPr/>
        <p:txBody>
          <a:bodyPr/>
          <a:lstStyle/>
          <a:p>
            <a:fld id="{48F63A3B-78C7-47BE-AE5E-E10140E04643}" type="slidenum">
              <a:rPr lang="en-US" smtClean="0"/>
              <a:pPr/>
              <a:t>2</a:t>
            </a:fld>
            <a:endParaRPr lang="en-US"/>
          </a:p>
        </p:txBody>
      </p:sp>
      <p:sp>
        <p:nvSpPr>
          <p:cNvPr id="7" name="タイトル 2">
            <a:extLst>
              <a:ext uri="{FF2B5EF4-FFF2-40B4-BE49-F238E27FC236}">
                <a16:creationId xmlns:a16="http://schemas.microsoft.com/office/drawing/2014/main" id="{1EA383E3-EA77-9F28-80B1-0CA18ED09D95}"/>
              </a:ext>
            </a:extLst>
          </p:cNvPr>
          <p:cNvSpPr txBox="1">
            <a:spLocks/>
          </p:cNvSpPr>
          <p:nvPr/>
        </p:nvSpPr>
        <p:spPr>
          <a:xfrm>
            <a:off x="4810689" y="2958125"/>
            <a:ext cx="2254151" cy="292388"/>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lang="en-US" altLang="ja-JP" sz="1400" spc="0" dirty="0"/>
              <a:t>SVC</a:t>
            </a:r>
            <a:r>
              <a:rPr lang="ja-JP" altLang="en-US" sz="1400" spc="0" dirty="0"/>
              <a:t>における成長実現</a:t>
            </a:r>
            <a:endParaRPr kumimoji="1" lang="ja-JP" altLang="en-US" sz="1400" spc="0" dirty="0"/>
          </a:p>
        </p:txBody>
      </p:sp>
      <p:sp>
        <p:nvSpPr>
          <p:cNvPr id="9" name="タイトル 2">
            <a:extLst>
              <a:ext uri="{FF2B5EF4-FFF2-40B4-BE49-F238E27FC236}">
                <a16:creationId xmlns:a16="http://schemas.microsoft.com/office/drawing/2014/main" id="{FAA25050-FACE-04D2-86F1-D6EABA99B367}"/>
              </a:ext>
            </a:extLst>
          </p:cNvPr>
          <p:cNvSpPr txBox="1">
            <a:spLocks/>
          </p:cNvSpPr>
          <p:nvPr/>
        </p:nvSpPr>
        <p:spPr>
          <a:xfrm>
            <a:off x="3533132" y="3986449"/>
            <a:ext cx="3330386" cy="615553"/>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nSpc>
                <a:spcPct val="150000"/>
              </a:lnSpc>
            </a:pPr>
            <a:r>
              <a:rPr kumimoji="1" lang="ja-JP" altLang="en-US" sz="1400" spc="0" dirty="0"/>
              <a:t>会社・部署を越えた戦略構築</a:t>
            </a:r>
            <a:endParaRPr kumimoji="1" lang="en-US" altLang="ja-JP" sz="1400" spc="0" dirty="0"/>
          </a:p>
          <a:p>
            <a:pPr>
              <a:lnSpc>
                <a:spcPct val="150000"/>
              </a:lnSpc>
            </a:pPr>
            <a:r>
              <a:rPr lang="ja-JP" altLang="en-US" sz="1400" spc="0" dirty="0"/>
              <a:t>および具体的なテーマ設定と推進</a:t>
            </a:r>
            <a:endParaRPr kumimoji="1" lang="ja-JP" altLang="en-US" sz="1400" spc="0" dirty="0"/>
          </a:p>
        </p:txBody>
      </p:sp>
      <p:sp>
        <p:nvSpPr>
          <p:cNvPr id="14" name="タイトル 2">
            <a:extLst>
              <a:ext uri="{FF2B5EF4-FFF2-40B4-BE49-F238E27FC236}">
                <a16:creationId xmlns:a16="http://schemas.microsoft.com/office/drawing/2014/main" id="{A3FCDBFC-C8F0-8FA0-60CA-421D2BE17022}"/>
              </a:ext>
            </a:extLst>
          </p:cNvPr>
          <p:cNvSpPr txBox="1">
            <a:spLocks/>
          </p:cNvSpPr>
          <p:nvPr/>
        </p:nvSpPr>
        <p:spPr>
          <a:xfrm>
            <a:off x="2487941" y="5126253"/>
            <a:ext cx="4198308" cy="733086"/>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nSpc>
                <a:spcPct val="130000"/>
              </a:lnSpc>
            </a:pPr>
            <a:r>
              <a:rPr kumimoji="1" lang="en-US" altLang="ja-JP" sz="1900" spc="0" dirty="0">
                <a:solidFill>
                  <a:schemeClr val="bg1"/>
                </a:solidFill>
              </a:rPr>
              <a:t>SVC</a:t>
            </a:r>
            <a:r>
              <a:rPr kumimoji="1" lang="ja-JP" altLang="en-US" sz="1900" spc="0">
                <a:solidFill>
                  <a:schemeClr val="bg1"/>
                </a:solidFill>
              </a:rPr>
              <a:t>構築に取り組む理由や</a:t>
            </a:r>
            <a:r>
              <a:rPr lang="ja-JP" altLang="en-US" sz="1900" spc="0">
                <a:solidFill>
                  <a:schemeClr val="bg1"/>
                </a:solidFill>
              </a:rPr>
              <a:t>目指す姿の共通理解が必要</a:t>
            </a:r>
            <a:endParaRPr kumimoji="1" lang="ja-JP" altLang="en-US" sz="1900" spc="0">
              <a:solidFill>
                <a:schemeClr val="bg1"/>
              </a:solidFill>
            </a:endParaRPr>
          </a:p>
        </p:txBody>
      </p:sp>
      <p:sp>
        <p:nvSpPr>
          <p:cNvPr id="8" name="三角形 7">
            <a:extLst>
              <a:ext uri="{FF2B5EF4-FFF2-40B4-BE49-F238E27FC236}">
                <a16:creationId xmlns:a16="http://schemas.microsoft.com/office/drawing/2014/main" id="{24BAE538-10BA-23B1-7EBF-63069B12FB96}"/>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grpSp>
        <p:nvGrpSpPr>
          <p:cNvPr id="57" name="グループ化 56">
            <a:extLst>
              <a:ext uri="{FF2B5EF4-FFF2-40B4-BE49-F238E27FC236}">
                <a16:creationId xmlns:a16="http://schemas.microsoft.com/office/drawing/2014/main" id="{BEF058D3-FF9B-0F4D-C9D4-064AF610502F}"/>
              </a:ext>
            </a:extLst>
          </p:cNvPr>
          <p:cNvGrpSpPr/>
          <p:nvPr/>
        </p:nvGrpSpPr>
        <p:grpSpPr>
          <a:xfrm>
            <a:off x="2456894" y="3846276"/>
            <a:ext cx="898902" cy="898902"/>
            <a:chOff x="1989204" y="3846276"/>
            <a:chExt cx="898902" cy="898902"/>
          </a:xfrm>
        </p:grpSpPr>
        <p:sp>
          <p:nvSpPr>
            <p:cNvPr id="42" name="円/楕円 41">
              <a:extLst>
                <a:ext uri="{FF2B5EF4-FFF2-40B4-BE49-F238E27FC236}">
                  <a16:creationId xmlns:a16="http://schemas.microsoft.com/office/drawing/2014/main" id="{6EB2FAA3-95AE-2E4D-C0AA-A5857B4605D5}"/>
                </a:ext>
              </a:extLst>
            </p:cNvPr>
            <p:cNvSpPr/>
            <p:nvPr/>
          </p:nvSpPr>
          <p:spPr>
            <a:xfrm>
              <a:off x="1989204" y="3846276"/>
              <a:ext cx="898902" cy="898902"/>
            </a:xfrm>
            <a:prstGeom prst="ellipse">
              <a:avLst/>
            </a:prstGeom>
            <a:solidFill>
              <a:schemeClr val="bg1"/>
            </a:solidFill>
            <a:ln w="1270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1" name="タイトル 2">
              <a:extLst>
                <a:ext uri="{FF2B5EF4-FFF2-40B4-BE49-F238E27FC236}">
                  <a16:creationId xmlns:a16="http://schemas.microsoft.com/office/drawing/2014/main" id="{4311E4ED-3345-EEF8-1256-D680D85E5D84}"/>
                </a:ext>
              </a:extLst>
            </p:cNvPr>
            <p:cNvSpPr txBox="1">
              <a:spLocks/>
            </p:cNvSpPr>
            <p:nvPr/>
          </p:nvSpPr>
          <p:spPr>
            <a:xfrm>
              <a:off x="2028714" y="4214936"/>
              <a:ext cx="819882" cy="323165"/>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ja-JP" altLang="en-US" sz="1050" b="1">
                  <a:solidFill>
                    <a:sysClr val="windowText" lastClr="000000"/>
                  </a:solidFill>
                </a:rPr>
                <a:t>取るべき</a:t>
              </a:r>
              <a:endParaRPr kumimoji="0" lang="en-US" altLang="ja-JP" sz="1050" b="1" dirty="0">
                <a:solidFill>
                  <a:sysClr val="windowText" lastClr="000000"/>
                </a:solidFill>
              </a:endParaRPr>
            </a:p>
            <a:p>
              <a:pPr algn="ctr">
                <a:lnSpc>
                  <a:spcPct val="100000"/>
                </a:lnSpc>
              </a:pPr>
              <a:r>
                <a:rPr kumimoji="0" lang="ja-JP" altLang="en-US" sz="1050" b="1">
                  <a:solidFill>
                    <a:sysClr val="windowText" lastClr="000000"/>
                  </a:solidFill>
                </a:rPr>
                <a:t>戦略</a:t>
              </a:r>
            </a:p>
          </p:txBody>
        </p:sp>
        <p:sp>
          <p:nvSpPr>
            <p:cNvPr id="39" name="タイトル 2">
              <a:extLst>
                <a:ext uri="{FF2B5EF4-FFF2-40B4-BE49-F238E27FC236}">
                  <a16:creationId xmlns:a16="http://schemas.microsoft.com/office/drawing/2014/main" id="{E5400264-F6B6-589B-884B-21AD6ECE2441}"/>
                </a:ext>
              </a:extLst>
            </p:cNvPr>
            <p:cNvSpPr txBox="1">
              <a:spLocks/>
            </p:cNvSpPr>
            <p:nvPr/>
          </p:nvSpPr>
          <p:spPr>
            <a:xfrm>
              <a:off x="2042655" y="4028688"/>
              <a:ext cx="792000" cy="153888"/>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en-US" altLang="ja-JP" sz="1000" b="1" dirty="0">
                  <a:solidFill>
                    <a:schemeClr val="tx1">
                      <a:lumMod val="50000"/>
                      <a:lumOff val="50000"/>
                    </a:schemeClr>
                  </a:solidFill>
                </a:rPr>
                <a:t>STEP2</a:t>
              </a:r>
              <a:endParaRPr kumimoji="0" lang="ja-JP" altLang="en-US" sz="1000" b="1">
                <a:solidFill>
                  <a:schemeClr val="tx1">
                    <a:lumMod val="50000"/>
                    <a:lumOff val="50000"/>
                  </a:schemeClr>
                </a:solidFill>
              </a:endParaRPr>
            </a:p>
          </p:txBody>
        </p:sp>
      </p:grpSp>
      <p:grpSp>
        <p:nvGrpSpPr>
          <p:cNvPr id="58" name="グループ化 57">
            <a:extLst>
              <a:ext uri="{FF2B5EF4-FFF2-40B4-BE49-F238E27FC236}">
                <a16:creationId xmlns:a16="http://schemas.microsoft.com/office/drawing/2014/main" id="{3E734D0B-A583-43E3-64FB-1BA705F489C3}"/>
              </a:ext>
            </a:extLst>
          </p:cNvPr>
          <p:cNvGrpSpPr/>
          <p:nvPr/>
        </p:nvGrpSpPr>
        <p:grpSpPr>
          <a:xfrm>
            <a:off x="3675371" y="2654868"/>
            <a:ext cx="898903" cy="898902"/>
            <a:chOff x="3274237" y="2654868"/>
            <a:chExt cx="898903" cy="898902"/>
          </a:xfrm>
        </p:grpSpPr>
        <p:sp>
          <p:nvSpPr>
            <p:cNvPr id="41" name="円/楕円 40">
              <a:extLst>
                <a:ext uri="{FF2B5EF4-FFF2-40B4-BE49-F238E27FC236}">
                  <a16:creationId xmlns:a16="http://schemas.microsoft.com/office/drawing/2014/main" id="{AD8A827B-3618-FBFD-F750-875010B42844}"/>
                </a:ext>
              </a:extLst>
            </p:cNvPr>
            <p:cNvSpPr/>
            <p:nvPr/>
          </p:nvSpPr>
          <p:spPr>
            <a:xfrm>
              <a:off x="3274238" y="2654868"/>
              <a:ext cx="898902" cy="898902"/>
            </a:xfrm>
            <a:prstGeom prst="ellipse">
              <a:avLst/>
            </a:prstGeom>
            <a:solidFill>
              <a:schemeClr val="bg1"/>
            </a:solidFill>
            <a:ln w="12700">
              <a:noFill/>
            </a:ln>
            <a:effectLst>
              <a:outerShdw blurRad="50800" dist="38100" dir="2700000" algn="t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18" name="タイトル 2">
              <a:extLst>
                <a:ext uri="{FF2B5EF4-FFF2-40B4-BE49-F238E27FC236}">
                  <a16:creationId xmlns:a16="http://schemas.microsoft.com/office/drawing/2014/main" id="{79CA705C-6389-E51B-6B69-AFB343F5A95D}"/>
                </a:ext>
              </a:extLst>
            </p:cNvPr>
            <p:cNvSpPr txBox="1">
              <a:spLocks/>
            </p:cNvSpPr>
            <p:nvPr/>
          </p:nvSpPr>
          <p:spPr>
            <a:xfrm>
              <a:off x="3274237" y="3046791"/>
              <a:ext cx="898903" cy="323165"/>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ja-JP" altLang="en-US" sz="1050" b="1" spc="-150">
                  <a:solidFill>
                    <a:sysClr val="windowText" lastClr="000000"/>
                  </a:solidFill>
                </a:rPr>
                <a:t>ありたい</a:t>
              </a:r>
              <a:endParaRPr kumimoji="0" lang="en-US" altLang="ja-JP" sz="1050" b="1" spc="-150" dirty="0">
                <a:solidFill>
                  <a:sysClr val="windowText" lastClr="000000"/>
                </a:solidFill>
              </a:endParaRPr>
            </a:p>
            <a:p>
              <a:pPr algn="ctr">
                <a:lnSpc>
                  <a:spcPct val="100000"/>
                </a:lnSpc>
              </a:pPr>
              <a:r>
                <a:rPr kumimoji="0" lang="ja-JP" altLang="en-US" sz="1050" b="1" spc="-150">
                  <a:solidFill>
                    <a:sysClr val="windowText" lastClr="000000"/>
                  </a:solidFill>
                </a:rPr>
                <a:t>姿</a:t>
              </a:r>
              <a:endParaRPr kumimoji="0" lang="ja-JP" altLang="en-US" sz="1050" b="1" spc="-150" dirty="0">
                <a:solidFill>
                  <a:sysClr val="windowText" lastClr="000000"/>
                </a:solidFill>
              </a:endParaRPr>
            </a:p>
          </p:txBody>
        </p:sp>
        <p:sp>
          <p:nvSpPr>
            <p:cNvPr id="40" name="タイトル 2">
              <a:extLst>
                <a:ext uri="{FF2B5EF4-FFF2-40B4-BE49-F238E27FC236}">
                  <a16:creationId xmlns:a16="http://schemas.microsoft.com/office/drawing/2014/main" id="{4167D04D-58EF-4535-1830-A243ABA9E4DD}"/>
                </a:ext>
              </a:extLst>
            </p:cNvPr>
            <p:cNvSpPr txBox="1">
              <a:spLocks/>
            </p:cNvSpPr>
            <p:nvPr/>
          </p:nvSpPr>
          <p:spPr>
            <a:xfrm>
              <a:off x="3327689" y="2837280"/>
              <a:ext cx="792000" cy="153888"/>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en-US" altLang="ja-JP" sz="1000" b="1" dirty="0">
                  <a:solidFill>
                    <a:schemeClr val="bg1">
                      <a:lumMod val="65000"/>
                    </a:schemeClr>
                  </a:solidFill>
                </a:rPr>
                <a:t>STEP3</a:t>
              </a:r>
              <a:endParaRPr kumimoji="0" lang="ja-JP" altLang="en-US" sz="1000" b="1">
                <a:solidFill>
                  <a:schemeClr val="bg1">
                    <a:lumMod val="65000"/>
                  </a:schemeClr>
                </a:solidFill>
              </a:endParaRPr>
            </a:p>
          </p:txBody>
        </p:sp>
      </p:grpSp>
      <p:grpSp>
        <p:nvGrpSpPr>
          <p:cNvPr id="44" name="グループ化 43">
            <a:extLst>
              <a:ext uri="{FF2B5EF4-FFF2-40B4-BE49-F238E27FC236}">
                <a16:creationId xmlns:a16="http://schemas.microsoft.com/office/drawing/2014/main" id="{379DD981-0A90-3190-1588-B56535A4ED83}"/>
              </a:ext>
            </a:extLst>
          </p:cNvPr>
          <p:cNvGrpSpPr/>
          <p:nvPr/>
        </p:nvGrpSpPr>
        <p:grpSpPr>
          <a:xfrm>
            <a:off x="721964" y="4757340"/>
            <a:ext cx="1466483" cy="1447690"/>
            <a:chOff x="494838" y="4757340"/>
            <a:chExt cx="1466483" cy="1447690"/>
          </a:xfrm>
        </p:grpSpPr>
        <p:sp>
          <p:nvSpPr>
            <p:cNvPr id="43" name="円/楕円 42">
              <a:extLst>
                <a:ext uri="{FF2B5EF4-FFF2-40B4-BE49-F238E27FC236}">
                  <a16:creationId xmlns:a16="http://schemas.microsoft.com/office/drawing/2014/main" id="{64A4A8D3-54EF-D91D-A3D8-0A68D8C55EB2}"/>
                </a:ext>
              </a:extLst>
            </p:cNvPr>
            <p:cNvSpPr>
              <a:spLocks noChangeAspect="1"/>
            </p:cNvSpPr>
            <p:nvPr/>
          </p:nvSpPr>
          <p:spPr>
            <a:xfrm>
              <a:off x="494838" y="4757340"/>
              <a:ext cx="1447690" cy="1447690"/>
            </a:xfrm>
            <a:prstGeom prst="ellipse">
              <a:avLst/>
            </a:prstGeom>
            <a:solidFill>
              <a:schemeClr val="bg1"/>
            </a:solidFill>
            <a:ln w="25400">
              <a:solidFill>
                <a:srgbClr val="E50013"/>
              </a:solidFill>
            </a:ln>
            <a:effectLst>
              <a:outerShdw blurRad="266043" dist="116665" dir="2700000" algn="tl" rotWithShape="0">
                <a:srgbClr val="C00000">
                  <a:alpha val="33626"/>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3" name="タイトル 2">
              <a:extLst>
                <a:ext uri="{FF2B5EF4-FFF2-40B4-BE49-F238E27FC236}">
                  <a16:creationId xmlns:a16="http://schemas.microsoft.com/office/drawing/2014/main" id="{46F01E03-542A-322B-0A61-EAEAD881AB4D}"/>
                </a:ext>
              </a:extLst>
            </p:cNvPr>
            <p:cNvSpPr txBox="1">
              <a:spLocks noChangeAspect="1"/>
            </p:cNvSpPr>
            <p:nvPr/>
          </p:nvSpPr>
          <p:spPr>
            <a:xfrm>
              <a:off x="494838" y="5237253"/>
              <a:ext cx="1466483" cy="633922"/>
            </a:xfrm>
            <a:prstGeom prst="rect">
              <a:avLst/>
            </a:prstGeom>
            <a:noFill/>
          </p:spPr>
          <p:txBody>
            <a:bodyPr wrap="square" lIns="180000" tIns="72000" rIns="180000" bIns="7200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ja-JP" altLang="en-US" sz="1400" b="1">
                  <a:solidFill>
                    <a:sysClr val="windowText" lastClr="000000"/>
                  </a:solidFill>
                </a:rPr>
                <a:t>今</a:t>
              </a:r>
              <a:endParaRPr kumimoji="0" lang="en-US" altLang="ja-JP" sz="1400" b="1" dirty="0">
                <a:solidFill>
                  <a:sysClr val="windowText" lastClr="000000"/>
                </a:solidFill>
              </a:endParaRPr>
            </a:p>
            <a:p>
              <a:pPr algn="ctr">
                <a:lnSpc>
                  <a:spcPct val="100000"/>
                </a:lnSpc>
              </a:pPr>
              <a:r>
                <a:rPr kumimoji="0" lang="ja-JP" altLang="en-US" sz="1400" b="1">
                  <a:solidFill>
                    <a:sysClr val="windowText" lastClr="000000"/>
                  </a:solidFill>
                </a:rPr>
                <a:t>必要なこと</a:t>
              </a:r>
            </a:p>
          </p:txBody>
        </p:sp>
        <p:sp>
          <p:nvSpPr>
            <p:cNvPr id="36" name="タイトル 2">
              <a:extLst>
                <a:ext uri="{FF2B5EF4-FFF2-40B4-BE49-F238E27FC236}">
                  <a16:creationId xmlns:a16="http://schemas.microsoft.com/office/drawing/2014/main" id="{8B48492F-2077-2C8B-8D02-7D6F08D11C3C}"/>
                </a:ext>
              </a:extLst>
            </p:cNvPr>
            <p:cNvSpPr txBox="1">
              <a:spLocks/>
            </p:cNvSpPr>
            <p:nvPr/>
          </p:nvSpPr>
          <p:spPr>
            <a:xfrm>
              <a:off x="822683" y="5041614"/>
              <a:ext cx="792000" cy="184666"/>
            </a:xfrm>
            <a:prstGeom prst="rect">
              <a:avLst/>
            </a:prstGeom>
            <a:noFill/>
          </p:spPr>
          <p:txBody>
            <a:bodyPr wrap="square" lIns="0" tIns="0" rIns="0" bIns="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en-US" altLang="ja-JP" sz="1200" b="1" dirty="0">
                  <a:solidFill>
                    <a:srgbClr val="E50013"/>
                  </a:solidFill>
                </a:rPr>
                <a:t>STEP1</a:t>
              </a:r>
              <a:endParaRPr kumimoji="0" lang="ja-JP" altLang="en-US" sz="1200" b="1">
                <a:solidFill>
                  <a:srgbClr val="E50013"/>
                </a:solidFill>
              </a:endParaRPr>
            </a:p>
          </p:txBody>
        </p:sp>
      </p:grpSp>
      <p:sp>
        <p:nvSpPr>
          <p:cNvPr id="49" name="円/楕円 48">
            <a:extLst>
              <a:ext uri="{FF2B5EF4-FFF2-40B4-BE49-F238E27FC236}">
                <a16:creationId xmlns:a16="http://schemas.microsoft.com/office/drawing/2014/main" id="{D8CADCAF-A9CF-6E08-6271-595146DA2900}"/>
              </a:ext>
            </a:extLst>
          </p:cNvPr>
          <p:cNvSpPr/>
          <p:nvPr/>
        </p:nvSpPr>
        <p:spPr>
          <a:xfrm rot="5400000">
            <a:off x="1435336" y="3503017"/>
            <a:ext cx="1248642" cy="1248642"/>
          </a:xfrm>
          <a:custGeom>
            <a:avLst/>
            <a:gdLst>
              <a:gd name="connsiteX0" fmla="*/ 0 w 1895641"/>
              <a:gd name="connsiteY0" fmla="*/ 947821 h 1895641"/>
              <a:gd name="connsiteX1" fmla="*/ 947821 w 1895641"/>
              <a:gd name="connsiteY1" fmla="*/ 0 h 1895641"/>
              <a:gd name="connsiteX2" fmla="*/ 1895642 w 1895641"/>
              <a:gd name="connsiteY2" fmla="*/ 947821 h 1895641"/>
              <a:gd name="connsiteX3" fmla="*/ 947821 w 1895641"/>
              <a:gd name="connsiteY3" fmla="*/ 1895642 h 1895641"/>
              <a:gd name="connsiteX4" fmla="*/ 0 w 1895641"/>
              <a:gd name="connsiteY4" fmla="*/ 947821 h 1895641"/>
              <a:gd name="connsiteX0" fmla="*/ 947821 w 1895642"/>
              <a:gd name="connsiteY0" fmla="*/ 0 h 1895642"/>
              <a:gd name="connsiteX1" fmla="*/ 1895642 w 1895642"/>
              <a:gd name="connsiteY1" fmla="*/ 947821 h 1895642"/>
              <a:gd name="connsiteX2" fmla="*/ 947821 w 1895642"/>
              <a:gd name="connsiteY2" fmla="*/ 1895642 h 1895642"/>
              <a:gd name="connsiteX3" fmla="*/ 0 w 1895642"/>
              <a:gd name="connsiteY3" fmla="*/ 947821 h 1895642"/>
              <a:gd name="connsiteX4" fmla="*/ 1039261 w 1895642"/>
              <a:gd name="connsiteY4" fmla="*/ 91440 h 1895642"/>
              <a:gd name="connsiteX0" fmla="*/ 947821 w 1895642"/>
              <a:gd name="connsiteY0" fmla="*/ 0 h 1895642"/>
              <a:gd name="connsiteX1" fmla="*/ 1895642 w 1895642"/>
              <a:gd name="connsiteY1" fmla="*/ 947821 h 1895642"/>
              <a:gd name="connsiteX2" fmla="*/ 947821 w 1895642"/>
              <a:gd name="connsiteY2" fmla="*/ 1895642 h 1895642"/>
              <a:gd name="connsiteX3" fmla="*/ 0 w 1895642"/>
              <a:gd name="connsiteY3" fmla="*/ 947821 h 1895642"/>
              <a:gd name="connsiteX0" fmla="*/ 1895642 w 1895642"/>
              <a:gd name="connsiteY0" fmla="*/ -1 h 947820"/>
              <a:gd name="connsiteX1" fmla="*/ 947821 w 1895642"/>
              <a:gd name="connsiteY1" fmla="*/ 947820 h 947820"/>
              <a:gd name="connsiteX2" fmla="*/ 0 w 1895642"/>
              <a:gd name="connsiteY2" fmla="*/ -1 h 947820"/>
              <a:gd name="connsiteX0" fmla="*/ 947821 w 947821"/>
              <a:gd name="connsiteY0" fmla="*/ 947821 h 947821"/>
              <a:gd name="connsiteX1" fmla="*/ 0 w 947821"/>
              <a:gd name="connsiteY1" fmla="*/ 0 h 947821"/>
            </a:gdLst>
            <a:ahLst/>
            <a:cxnLst>
              <a:cxn ang="0">
                <a:pos x="connsiteX0" y="connsiteY0"/>
              </a:cxn>
              <a:cxn ang="0">
                <a:pos x="connsiteX1" y="connsiteY1"/>
              </a:cxn>
            </a:cxnLst>
            <a:rect l="l" t="t" r="r" b="b"/>
            <a:pathLst>
              <a:path w="947821" h="947821">
                <a:moveTo>
                  <a:pt x="947821" y="947821"/>
                </a:moveTo>
                <a:cubicBezTo>
                  <a:pt x="424354" y="947821"/>
                  <a:pt x="0" y="523467"/>
                  <a:pt x="0" y="0"/>
                </a:cubicBezTo>
              </a:path>
            </a:pathLst>
          </a:custGeom>
          <a:noFill/>
          <a:ln w="19050">
            <a:solidFill>
              <a:schemeClr val="bg1">
                <a:lumMod val="50000"/>
              </a:schemeClr>
            </a:solidFill>
            <a:prstDash val="sysDash"/>
            <a:beve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51" name="円/楕円 48">
            <a:extLst>
              <a:ext uri="{FF2B5EF4-FFF2-40B4-BE49-F238E27FC236}">
                <a16:creationId xmlns:a16="http://schemas.microsoft.com/office/drawing/2014/main" id="{7E2B5218-FDE4-4916-2B7D-9EC0ADFA7FFE}"/>
              </a:ext>
            </a:extLst>
          </p:cNvPr>
          <p:cNvSpPr/>
          <p:nvPr/>
        </p:nvSpPr>
        <p:spPr>
          <a:xfrm rot="5400000">
            <a:off x="2674586" y="2160650"/>
            <a:ext cx="1248642" cy="1248642"/>
          </a:xfrm>
          <a:custGeom>
            <a:avLst/>
            <a:gdLst>
              <a:gd name="connsiteX0" fmla="*/ 0 w 1895641"/>
              <a:gd name="connsiteY0" fmla="*/ 947821 h 1895641"/>
              <a:gd name="connsiteX1" fmla="*/ 947821 w 1895641"/>
              <a:gd name="connsiteY1" fmla="*/ 0 h 1895641"/>
              <a:gd name="connsiteX2" fmla="*/ 1895642 w 1895641"/>
              <a:gd name="connsiteY2" fmla="*/ 947821 h 1895641"/>
              <a:gd name="connsiteX3" fmla="*/ 947821 w 1895641"/>
              <a:gd name="connsiteY3" fmla="*/ 1895642 h 1895641"/>
              <a:gd name="connsiteX4" fmla="*/ 0 w 1895641"/>
              <a:gd name="connsiteY4" fmla="*/ 947821 h 1895641"/>
              <a:gd name="connsiteX0" fmla="*/ 947821 w 1895642"/>
              <a:gd name="connsiteY0" fmla="*/ 0 h 1895642"/>
              <a:gd name="connsiteX1" fmla="*/ 1895642 w 1895642"/>
              <a:gd name="connsiteY1" fmla="*/ 947821 h 1895642"/>
              <a:gd name="connsiteX2" fmla="*/ 947821 w 1895642"/>
              <a:gd name="connsiteY2" fmla="*/ 1895642 h 1895642"/>
              <a:gd name="connsiteX3" fmla="*/ 0 w 1895642"/>
              <a:gd name="connsiteY3" fmla="*/ 947821 h 1895642"/>
              <a:gd name="connsiteX4" fmla="*/ 1039261 w 1895642"/>
              <a:gd name="connsiteY4" fmla="*/ 91440 h 1895642"/>
              <a:gd name="connsiteX0" fmla="*/ 947821 w 1895642"/>
              <a:gd name="connsiteY0" fmla="*/ 0 h 1895642"/>
              <a:gd name="connsiteX1" fmla="*/ 1895642 w 1895642"/>
              <a:gd name="connsiteY1" fmla="*/ 947821 h 1895642"/>
              <a:gd name="connsiteX2" fmla="*/ 947821 w 1895642"/>
              <a:gd name="connsiteY2" fmla="*/ 1895642 h 1895642"/>
              <a:gd name="connsiteX3" fmla="*/ 0 w 1895642"/>
              <a:gd name="connsiteY3" fmla="*/ 947821 h 1895642"/>
              <a:gd name="connsiteX0" fmla="*/ 1895642 w 1895642"/>
              <a:gd name="connsiteY0" fmla="*/ -1 h 947820"/>
              <a:gd name="connsiteX1" fmla="*/ 947821 w 1895642"/>
              <a:gd name="connsiteY1" fmla="*/ 947820 h 947820"/>
              <a:gd name="connsiteX2" fmla="*/ 0 w 1895642"/>
              <a:gd name="connsiteY2" fmla="*/ -1 h 947820"/>
              <a:gd name="connsiteX0" fmla="*/ 947821 w 947821"/>
              <a:gd name="connsiteY0" fmla="*/ 947821 h 947821"/>
              <a:gd name="connsiteX1" fmla="*/ 0 w 947821"/>
              <a:gd name="connsiteY1" fmla="*/ 0 h 947821"/>
            </a:gdLst>
            <a:ahLst/>
            <a:cxnLst>
              <a:cxn ang="0">
                <a:pos x="connsiteX0" y="connsiteY0"/>
              </a:cxn>
              <a:cxn ang="0">
                <a:pos x="connsiteX1" y="connsiteY1"/>
              </a:cxn>
            </a:cxnLst>
            <a:rect l="l" t="t" r="r" b="b"/>
            <a:pathLst>
              <a:path w="947821" h="947821">
                <a:moveTo>
                  <a:pt x="947821" y="947821"/>
                </a:moveTo>
                <a:cubicBezTo>
                  <a:pt x="424354" y="947821"/>
                  <a:pt x="0" y="523467"/>
                  <a:pt x="0" y="0"/>
                </a:cubicBezTo>
              </a:path>
            </a:pathLst>
          </a:custGeom>
          <a:noFill/>
          <a:ln w="19050">
            <a:solidFill>
              <a:schemeClr val="bg1">
                <a:lumMod val="50000"/>
              </a:schemeClr>
            </a:solidFill>
            <a:prstDash val="sysDash"/>
            <a:beve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56" name="フリーフォーム 55">
            <a:extLst>
              <a:ext uri="{FF2B5EF4-FFF2-40B4-BE49-F238E27FC236}">
                <a16:creationId xmlns:a16="http://schemas.microsoft.com/office/drawing/2014/main" id="{13BF7586-58BF-2407-C25D-B89A6CB1DE10}"/>
              </a:ext>
            </a:extLst>
          </p:cNvPr>
          <p:cNvSpPr/>
          <p:nvPr/>
        </p:nvSpPr>
        <p:spPr>
          <a:xfrm rot="16200000" flipH="1">
            <a:off x="7048632" y="1751067"/>
            <a:ext cx="4212000" cy="4828510"/>
          </a:xfrm>
          <a:custGeom>
            <a:avLst/>
            <a:gdLst>
              <a:gd name="connsiteX0" fmla="*/ 0 w 4212000"/>
              <a:gd name="connsiteY0" fmla="*/ 292510 h 4828510"/>
              <a:gd name="connsiteX1" fmla="*/ 0 w 4212000"/>
              <a:gd name="connsiteY1" fmla="*/ 4828510 h 4828510"/>
              <a:gd name="connsiteX2" fmla="*/ 4212000 w 4212000"/>
              <a:gd name="connsiteY2" fmla="*/ 4828509 h 4828510"/>
              <a:gd name="connsiteX3" fmla="*/ 4212000 w 4212000"/>
              <a:gd name="connsiteY3" fmla="*/ 292510 h 4828510"/>
              <a:gd name="connsiteX4" fmla="*/ 3620456 w 4212000"/>
              <a:gd name="connsiteY4" fmla="*/ 292510 h 4828510"/>
              <a:gd name="connsiteX5" fmla="*/ 3428905 w 4212000"/>
              <a:gd name="connsiteY5" fmla="*/ 0 h 4828510"/>
              <a:gd name="connsiteX6" fmla="*/ 3237353 w 4212000"/>
              <a:gd name="connsiteY6" fmla="*/ 292510 h 482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000" h="4828510">
                <a:moveTo>
                  <a:pt x="0" y="292510"/>
                </a:moveTo>
                <a:lnTo>
                  <a:pt x="0" y="4828510"/>
                </a:lnTo>
                <a:lnTo>
                  <a:pt x="4212000" y="4828509"/>
                </a:lnTo>
                <a:lnTo>
                  <a:pt x="4212000" y="292510"/>
                </a:lnTo>
                <a:lnTo>
                  <a:pt x="3620456" y="292510"/>
                </a:lnTo>
                <a:lnTo>
                  <a:pt x="3428905" y="0"/>
                </a:lnTo>
                <a:lnTo>
                  <a:pt x="3237353" y="292510"/>
                </a:lnTo>
                <a:close/>
              </a:path>
            </a:pathLst>
          </a:custGeom>
          <a:solidFill>
            <a:schemeClr val="bg1"/>
          </a:solidFill>
          <a:ln w="19050">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algn="ctr"/>
            <a:endParaRPr kumimoji="1" lang="ja-JP" altLang="en-US" sz="1200" dirty="0">
              <a:solidFill>
                <a:schemeClr val="tx1"/>
              </a:solidFill>
            </a:endParaRPr>
          </a:p>
        </p:txBody>
      </p:sp>
      <p:sp>
        <p:nvSpPr>
          <p:cNvPr id="54" name="タイトル 2">
            <a:extLst>
              <a:ext uri="{FF2B5EF4-FFF2-40B4-BE49-F238E27FC236}">
                <a16:creationId xmlns:a16="http://schemas.microsoft.com/office/drawing/2014/main" id="{90170BE6-A3AA-59BE-40A6-2F2D309180E9}"/>
              </a:ext>
            </a:extLst>
          </p:cNvPr>
          <p:cNvSpPr txBox="1">
            <a:spLocks/>
          </p:cNvSpPr>
          <p:nvPr/>
        </p:nvSpPr>
        <p:spPr>
          <a:xfrm>
            <a:off x="7363491" y="2344837"/>
            <a:ext cx="3932369" cy="1129412"/>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nSpc>
                <a:spcPct val="125000"/>
              </a:lnSpc>
            </a:pPr>
            <a:r>
              <a:rPr kumimoji="1" lang="ja-JP" altLang="en-US" sz="2000" spc="0"/>
              <a:t>約</a:t>
            </a:r>
            <a:r>
              <a:rPr kumimoji="1" lang="ja-JP" altLang="en-US" sz="2000" spc="0" dirty="0"/>
              <a:t>半年を掛け、検討を実施</a:t>
            </a:r>
            <a:endParaRPr kumimoji="1" lang="en-US" altLang="ja-JP" sz="2000" spc="0" dirty="0"/>
          </a:p>
          <a:p>
            <a:pPr>
              <a:lnSpc>
                <a:spcPct val="125000"/>
              </a:lnSpc>
            </a:pPr>
            <a:r>
              <a:rPr lang="ja-JP" altLang="en-US" sz="2000" spc="0" dirty="0"/>
              <a:t>２代目ビジョン</a:t>
            </a:r>
            <a:r>
              <a:rPr lang="en-US" altLang="ja-JP" sz="2000" spc="0" dirty="0"/>
              <a:t>MAP</a:t>
            </a:r>
            <a:r>
              <a:rPr lang="ja-JP" altLang="en-US" sz="2000" spc="0"/>
              <a:t>に</a:t>
            </a:r>
            <a:br>
              <a:rPr lang="en-US" altLang="ja-JP" sz="2000" spc="0" dirty="0"/>
            </a:br>
            <a:r>
              <a:rPr lang="ja-JP" altLang="en-US" sz="2000" spc="0"/>
              <a:t>バージョンアップ</a:t>
            </a:r>
            <a:endParaRPr kumimoji="1" lang="ja-JP" altLang="en-US" sz="2000" spc="0" dirty="0"/>
          </a:p>
        </p:txBody>
      </p:sp>
      <p:sp>
        <p:nvSpPr>
          <p:cNvPr id="11" name="テキスト ボックス 10">
            <a:extLst>
              <a:ext uri="{FF2B5EF4-FFF2-40B4-BE49-F238E27FC236}">
                <a16:creationId xmlns:a16="http://schemas.microsoft.com/office/drawing/2014/main" id="{A71203B4-E145-9E8A-FDE6-8EF68A78A4C1}"/>
              </a:ext>
            </a:extLst>
          </p:cNvPr>
          <p:cNvSpPr txBox="1"/>
          <p:nvPr/>
        </p:nvSpPr>
        <p:spPr>
          <a:xfrm>
            <a:off x="7254702" y="3694753"/>
            <a:ext cx="4160746" cy="2349682"/>
          </a:xfrm>
          <a:prstGeom prst="rect">
            <a:avLst/>
          </a:prstGeom>
          <a:noFill/>
        </p:spPr>
        <p:txBody>
          <a:bodyPr wrap="square" lIns="0" tIns="0" rIns="0" bIns="0" rtlCol="0" anchor="t" anchorCtr="0">
            <a:spAutoFit/>
          </a:bodyPr>
          <a:lstStyle/>
          <a:p>
            <a:pPr algn="just">
              <a:lnSpc>
                <a:spcPct val="140000"/>
              </a:lnSpc>
            </a:pPr>
            <a:r>
              <a:rPr lang="en-US" altLang="ja-JP" sz="1100" dirty="0">
                <a:latin typeface="Yu Gothic Medium" panose="020B0400000000000000" pitchFamily="34" charset="-128"/>
                <a:ea typeface="Yu Gothic Medium" panose="020B0400000000000000" pitchFamily="34" charset="-128"/>
              </a:rPr>
              <a:t>SVC</a:t>
            </a:r>
            <a:r>
              <a:rPr lang="ja-JP" altLang="en-US" sz="1100" dirty="0">
                <a:latin typeface="Yu Gothic Medium" panose="020B0400000000000000" pitchFamily="34" charset="-128"/>
                <a:ea typeface="Yu Gothic Medium" panose="020B0400000000000000" pitchFamily="34" charset="-128"/>
              </a:rPr>
              <a:t>の構築には、なにより「どのような姿を目指しているのか」を共有して、皆さんでそれを理解する過程が欠かせません。</a:t>
            </a:r>
            <a:endParaRPr lang="en-US" altLang="ja-JP" sz="1100" dirty="0">
              <a:latin typeface="Yu Gothic Medium" panose="020B0400000000000000" pitchFamily="34" charset="-128"/>
              <a:ea typeface="Yu Gothic Medium" panose="020B0400000000000000" pitchFamily="34" charset="-128"/>
            </a:endParaRPr>
          </a:p>
          <a:p>
            <a:pPr algn="just">
              <a:lnSpc>
                <a:spcPct val="140000"/>
              </a:lnSpc>
            </a:pPr>
            <a:r>
              <a:rPr lang="ja-JP" altLang="en-US" sz="1100" dirty="0">
                <a:latin typeface="Yu Gothic Medium" panose="020B0400000000000000" pitchFamily="34" charset="-128"/>
                <a:ea typeface="Yu Gothic Medium" panose="020B0400000000000000" pitchFamily="34" charset="-128"/>
              </a:rPr>
              <a:t>私たちはこの共通理解にはビジョン</a:t>
            </a:r>
            <a:r>
              <a:rPr lang="en-US" altLang="ja-JP" sz="1100" dirty="0">
                <a:latin typeface="Yu Gothic Medium" panose="020B0400000000000000" pitchFamily="34" charset="-128"/>
                <a:ea typeface="Yu Gothic Medium" panose="020B0400000000000000" pitchFamily="34" charset="-128"/>
              </a:rPr>
              <a:t>MAP</a:t>
            </a:r>
            <a:r>
              <a:rPr lang="ja-JP" altLang="en-US" sz="1100" dirty="0">
                <a:latin typeface="Yu Gothic Medium" panose="020B0400000000000000" pitchFamily="34" charset="-128"/>
                <a:ea typeface="Yu Gothic Medium" panose="020B0400000000000000" pitchFamily="34" charset="-128"/>
              </a:rPr>
              <a:t>が重要と考え、約半年をかけてビジョン</a:t>
            </a:r>
            <a:r>
              <a:rPr lang="en-US" altLang="ja-JP" sz="1100" dirty="0">
                <a:latin typeface="Yu Gothic Medium" panose="020B0400000000000000" pitchFamily="34" charset="-128"/>
                <a:ea typeface="Yu Gothic Medium" panose="020B0400000000000000" pitchFamily="34" charset="-128"/>
              </a:rPr>
              <a:t>MAP</a:t>
            </a:r>
            <a:r>
              <a:rPr lang="ja-JP" altLang="en-US" sz="1100" dirty="0">
                <a:latin typeface="Yu Gothic Medium" panose="020B0400000000000000" pitchFamily="34" charset="-128"/>
                <a:ea typeface="Yu Gothic Medium" panose="020B0400000000000000" pitchFamily="34" charset="-128"/>
              </a:rPr>
              <a:t>の再検討を実施しました。</a:t>
            </a:r>
            <a:endParaRPr lang="en-US" altLang="ja-JP" sz="1100" dirty="0">
              <a:latin typeface="Yu Gothic Medium" panose="020B0400000000000000" pitchFamily="34" charset="-128"/>
              <a:ea typeface="Yu Gothic Medium" panose="020B0400000000000000" pitchFamily="34" charset="-128"/>
            </a:endParaRPr>
          </a:p>
          <a:p>
            <a:pPr algn="just">
              <a:lnSpc>
                <a:spcPct val="140000"/>
              </a:lnSpc>
            </a:pPr>
            <a:endParaRPr lang="en-US" altLang="ja-JP" sz="1100" dirty="0">
              <a:latin typeface="Yu Gothic Medium" panose="020B0400000000000000" pitchFamily="34" charset="-128"/>
              <a:ea typeface="Yu Gothic Medium" panose="020B0400000000000000" pitchFamily="34" charset="-128"/>
            </a:endParaRPr>
          </a:p>
          <a:p>
            <a:pPr algn="just">
              <a:lnSpc>
                <a:spcPct val="140000"/>
              </a:lnSpc>
            </a:pPr>
            <a:r>
              <a:rPr lang="ja-JP" altLang="en-US" sz="1100" dirty="0">
                <a:latin typeface="Yu Gothic Medium" panose="020B0400000000000000" pitchFamily="34" charset="-128"/>
                <a:ea typeface="Yu Gothic Medium" panose="020B0400000000000000" pitchFamily="34" charset="-128"/>
              </a:rPr>
              <a:t>・社内でのワークショップ実施</a:t>
            </a:r>
            <a:endParaRPr lang="en-US" altLang="ja-JP" sz="1100" dirty="0">
              <a:latin typeface="Yu Gothic Medium" panose="020B0400000000000000" pitchFamily="34" charset="-128"/>
              <a:ea typeface="Yu Gothic Medium" panose="020B0400000000000000" pitchFamily="34" charset="-128"/>
            </a:endParaRPr>
          </a:p>
          <a:p>
            <a:pPr algn="just">
              <a:lnSpc>
                <a:spcPct val="140000"/>
              </a:lnSpc>
            </a:pPr>
            <a:r>
              <a:rPr lang="ja-JP" altLang="en-US" sz="1100" dirty="0">
                <a:latin typeface="Yu Gothic Medium" panose="020B0400000000000000" pitchFamily="34" charset="-128"/>
                <a:ea typeface="Yu Gothic Medium" panose="020B0400000000000000" pitchFamily="34" charset="-128"/>
              </a:rPr>
              <a:t>・海外現地法人へのヒアリング</a:t>
            </a:r>
            <a:endParaRPr lang="en-US" altLang="ja-JP" sz="1100" dirty="0">
              <a:latin typeface="Yu Gothic Medium" panose="020B0400000000000000" pitchFamily="34" charset="-128"/>
              <a:ea typeface="Yu Gothic Medium" panose="020B0400000000000000" pitchFamily="34" charset="-128"/>
            </a:endParaRPr>
          </a:p>
          <a:p>
            <a:pPr algn="just">
              <a:lnSpc>
                <a:spcPct val="140000"/>
              </a:lnSpc>
            </a:pPr>
            <a:endParaRPr lang="en-US" altLang="ja-JP" sz="1100" dirty="0">
              <a:latin typeface="Yu Gothic Medium" panose="020B0400000000000000" pitchFamily="34" charset="-128"/>
              <a:ea typeface="Yu Gothic Medium" panose="020B0400000000000000" pitchFamily="34" charset="-128"/>
            </a:endParaRPr>
          </a:p>
          <a:p>
            <a:pPr algn="just">
              <a:lnSpc>
                <a:spcPct val="140000"/>
              </a:lnSpc>
            </a:pPr>
            <a:r>
              <a:rPr lang="ja-JP" altLang="en-US" sz="1100" dirty="0">
                <a:latin typeface="Yu Gothic Medium" panose="020B0400000000000000" pitchFamily="34" charset="-128"/>
                <a:ea typeface="Yu Gothic Medium" panose="020B0400000000000000" pitchFamily="34" charset="-128"/>
              </a:rPr>
              <a:t>などを経て、新たにバージョンアップした</a:t>
            </a:r>
            <a:endParaRPr lang="en-US" altLang="ja-JP" sz="1100" dirty="0">
              <a:latin typeface="Yu Gothic Medium" panose="020B0400000000000000" pitchFamily="34" charset="-128"/>
              <a:ea typeface="Yu Gothic Medium" panose="020B0400000000000000" pitchFamily="34" charset="-128"/>
            </a:endParaRPr>
          </a:p>
          <a:p>
            <a:pPr algn="just">
              <a:lnSpc>
                <a:spcPct val="140000"/>
              </a:lnSpc>
            </a:pPr>
            <a:r>
              <a:rPr lang="ja-JP" altLang="en-US" sz="1100" dirty="0">
                <a:latin typeface="Yu Gothic Medium" panose="020B0400000000000000" pitchFamily="34" charset="-128"/>
                <a:ea typeface="Yu Gothic Medium" panose="020B0400000000000000" pitchFamily="34" charset="-128"/>
              </a:rPr>
              <a:t>２代目ビジョン</a:t>
            </a:r>
            <a:r>
              <a:rPr lang="en-US" altLang="ja-JP" sz="1100" dirty="0">
                <a:latin typeface="Yu Gothic Medium" panose="020B0400000000000000" pitchFamily="34" charset="-128"/>
                <a:ea typeface="Yu Gothic Medium" panose="020B0400000000000000" pitchFamily="34" charset="-128"/>
              </a:rPr>
              <a:t>MAP</a:t>
            </a:r>
            <a:r>
              <a:rPr lang="ja-JP" altLang="en-US" sz="1100" dirty="0">
                <a:latin typeface="Yu Gothic Medium" panose="020B0400000000000000" pitchFamily="34" charset="-128"/>
                <a:ea typeface="Yu Gothic Medium" panose="020B0400000000000000" pitchFamily="34" charset="-128"/>
              </a:rPr>
              <a:t>が完成しました。</a:t>
            </a:r>
            <a:endParaRPr lang="en-US" altLang="ja-JP" sz="1100" dirty="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406252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92073FF1-2F13-BAFE-5BFB-2A240AC0A34F}"/>
              </a:ext>
            </a:extLst>
          </p:cNvPr>
          <p:cNvSpPr/>
          <p:nvPr/>
        </p:nvSpPr>
        <p:spPr>
          <a:xfrm>
            <a:off x="6255201" y="1845068"/>
            <a:ext cx="5580000" cy="4332423"/>
          </a:xfrm>
          <a:prstGeom prst="rect">
            <a:avLst/>
          </a:prstGeom>
          <a:solidFill>
            <a:srgbClr val="FBF4F5"/>
          </a:solidFill>
          <a:ln w="19050">
            <a:solidFill>
              <a:srgbClr val="E50013"/>
            </a:solidFill>
          </a:ln>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endParaRPr kumimoji="1" lang="ja-JP" altLang="en-US" sz="1200" dirty="0">
              <a:solidFill>
                <a:schemeClr val="tx1"/>
              </a:solidFill>
            </a:endParaRPr>
          </a:p>
        </p:txBody>
      </p:sp>
      <p:sp>
        <p:nvSpPr>
          <p:cNvPr id="41" name="三角形 40">
            <a:extLst>
              <a:ext uri="{FF2B5EF4-FFF2-40B4-BE49-F238E27FC236}">
                <a16:creationId xmlns:a16="http://schemas.microsoft.com/office/drawing/2014/main" id="{278826A5-C922-8095-B5AD-06859914DD51}"/>
              </a:ext>
            </a:extLst>
          </p:cNvPr>
          <p:cNvSpPr/>
          <p:nvPr/>
        </p:nvSpPr>
        <p:spPr>
          <a:xfrm rot="10800000">
            <a:off x="8889588" y="3841985"/>
            <a:ext cx="311225" cy="201551"/>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44" name="片側の 2 つの角を丸めた四角形 43">
            <a:extLst>
              <a:ext uri="{FF2B5EF4-FFF2-40B4-BE49-F238E27FC236}">
                <a16:creationId xmlns:a16="http://schemas.microsoft.com/office/drawing/2014/main" id="{292F999B-5549-5BEF-90B0-E82A69FC86D6}"/>
              </a:ext>
            </a:extLst>
          </p:cNvPr>
          <p:cNvSpPr>
            <a:spLocks/>
          </p:cNvSpPr>
          <p:nvPr/>
        </p:nvSpPr>
        <p:spPr>
          <a:xfrm rot="16200000">
            <a:off x="7196969" y="1850343"/>
            <a:ext cx="1332000" cy="2268000"/>
          </a:xfrm>
          <a:prstGeom prst="round2SameRect">
            <a:avLst>
              <a:gd name="adj1" fmla="val 50000"/>
              <a:gd name="adj2" fmla="val 0"/>
            </a:avLst>
          </a:prstGeom>
          <a:gradFill>
            <a:gsLst>
              <a:gs pos="100000">
                <a:schemeClr val="bg1"/>
              </a:gs>
              <a:gs pos="39000">
                <a:srgbClr val="FBCCCF"/>
              </a:gs>
            </a:gsLst>
            <a:lin ang="27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sz="800" b="1" dirty="0">
              <a:solidFill>
                <a:schemeClr val="bg1"/>
              </a:solidFill>
              <a:latin typeface="Arial" panose="020B0604020202020204" pitchFamily="34" charset="0"/>
              <a:cs typeface="Arial" panose="020B0604020202020204" pitchFamily="34" charset="0"/>
            </a:endParaRPr>
          </a:p>
        </p:txBody>
      </p:sp>
      <p:sp>
        <p:nvSpPr>
          <p:cNvPr id="45" name="片側の 2 つの角を丸めた四角形 44">
            <a:extLst>
              <a:ext uri="{FF2B5EF4-FFF2-40B4-BE49-F238E27FC236}">
                <a16:creationId xmlns:a16="http://schemas.microsoft.com/office/drawing/2014/main" id="{5F1C9739-C520-3E24-21AB-314B86E925EA}"/>
              </a:ext>
            </a:extLst>
          </p:cNvPr>
          <p:cNvSpPr>
            <a:spLocks/>
          </p:cNvSpPr>
          <p:nvPr/>
        </p:nvSpPr>
        <p:spPr>
          <a:xfrm rot="5400000">
            <a:off x="9561434" y="1847518"/>
            <a:ext cx="1332000" cy="2268000"/>
          </a:xfrm>
          <a:prstGeom prst="round2SameRect">
            <a:avLst>
              <a:gd name="adj1" fmla="val 50000"/>
              <a:gd name="adj2" fmla="val 0"/>
            </a:avLst>
          </a:prstGeom>
          <a:gradFill>
            <a:gsLst>
              <a:gs pos="100000">
                <a:schemeClr val="bg1"/>
              </a:gs>
              <a:gs pos="39000">
                <a:srgbClr val="FBCCCF"/>
              </a:gs>
            </a:gsLst>
            <a:lin ang="270000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endParaRPr kumimoji="1" lang="ja-JP" altLang="en-US" sz="800" b="1" dirty="0">
              <a:solidFill>
                <a:schemeClr val="bg1"/>
              </a:solidFill>
              <a:latin typeface="Arial" panose="020B0604020202020204" pitchFamily="34" charset="0"/>
              <a:cs typeface="Arial" panose="020B0604020202020204" pitchFamily="34" charset="0"/>
            </a:endParaRPr>
          </a:p>
        </p:txBody>
      </p:sp>
      <p:sp>
        <p:nvSpPr>
          <p:cNvPr id="30" name="正方形/長方形 29">
            <a:extLst>
              <a:ext uri="{FF2B5EF4-FFF2-40B4-BE49-F238E27FC236}">
                <a16:creationId xmlns:a16="http://schemas.microsoft.com/office/drawing/2014/main" id="{0AE7A01E-0418-1BE3-2DC6-2EA76730EDA5}"/>
              </a:ext>
            </a:extLst>
          </p:cNvPr>
          <p:cNvSpPr/>
          <p:nvPr/>
        </p:nvSpPr>
        <p:spPr>
          <a:xfrm>
            <a:off x="361798" y="1845068"/>
            <a:ext cx="5580000" cy="4332423"/>
          </a:xfrm>
          <a:prstGeom prst="rect">
            <a:avLst/>
          </a:prstGeom>
          <a:solidFill>
            <a:schemeClr val="bg1">
              <a:lumMod val="95000"/>
            </a:schemeClr>
          </a:solidFill>
          <a:ln w="19050">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36000" tIns="36000" rIns="36000" bIns="36000" rtlCol="0" anchor="t" anchorCtr="0"/>
          <a:lstStyle/>
          <a:p>
            <a:pPr algn="ctr"/>
            <a:endParaRPr kumimoji="1" lang="ja-JP" altLang="en-US" sz="1200" dirty="0">
              <a:solidFill>
                <a:schemeClr val="tx1"/>
              </a:solidFill>
            </a:endParaRPr>
          </a:p>
        </p:txBody>
      </p:sp>
      <p:cxnSp>
        <p:nvCxnSpPr>
          <p:cNvPr id="77" name="直線コネクタ 76">
            <a:extLst>
              <a:ext uri="{FF2B5EF4-FFF2-40B4-BE49-F238E27FC236}">
                <a16:creationId xmlns:a16="http://schemas.microsoft.com/office/drawing/2014/main" id="{D043E892-4B69-7C97-E153-49D751DD498E}"/>
              </a:ext>
            </a:extLst>
          </p:cNvPr>
          <p:cNvCxnSpPr>
            <a:cxnSpLocks/>
            <a:stCxn id="74" idx="0"/>
          </p:cNvCxnSpPr>
          <p:nvPr/>
        </p:nvCxnSpPr>
        <p:spPr>
          <a:xfrm flipV="1">
            <a:off x="771572" y="2612449"/>
            <a:ext cx="0" cy="2076491"/>
          </a:xfrm>
          <a:prstGeom prst="line">
            <a:avLst/>
          </a:prstGeom>
          <a:ln w="19050">
            <a:solidFill>
              <a:schemeClr val="bg1">
                <a:lumMod val="65000"/>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3" name="円/楕円 62">
            <a:extLst>
              <a:ext uri="{FF2B5EF4-FFF2-40B4-BE49-F238E27FC236}">
                <a16:creationId xmlns:a16="http://schemas.microsoft.com/office/drawing/2014/main" id="{4CDDCB25-277B-24F1-3993-19A58B3B74ED}"/>
              </a:ext>
            </a:extLst>
          </p:cNvPr>
          <p:cNvSpPr/>
          <p:nvPr/>
        </p:nvSpPr>
        <p:spPr>
          <a:xfrm>
            <a:off x="505409" y="2238811"/>
            <a:ext cx="532326" cy="53232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 name="コンテンツ プレースホルダー 1">
            <a:extLst>
              <a:ext uri="{FF2B5EF4-FFF2-40B4-BE49-F238E27FC236}">
                <a16:creationId xmlns:a16="http://schemas.microsoft.com/office/drawing/2014/main" id="{BA225A9B-7C18-F5B8-D923-DF2EFDEB6AD5}"/>
              </a:ext>
            </a:extLst>
          </p:cNvPr>
          <p:cNvSpPr>
            <a:spLocks noGrp="1"/>
          </p:cNvSpPr>
          <p:nvPr>
            <p:ph idx="11"/>
          </p:nvPr>
        </p:nvSpPr>
        <p:spPr/>
        <p:txBody>
          <a:bodyPr/>
          <a:lstStyle/>
          <a:p>
            <a:r>
              <a:rPr kumimoji="1" lang="ja-JP" altLang="en-US" dirty="0"/>
              <a:t>バージョンアップの目的</a:t>
            </a:r>
          </a:p>
        </p:txBody>
      </p:sp>
      <p:sp>
        <p:nvSpPr>
          <p:cNvPr id="3" name="タイトル 2">
            <a:extLst>
              <a:ext uri="{FF2B5EF4-FFF2-40B4-BE49-F238E27FC236}">
                <a16:creationId xmlns:a16="http://schemas.microsoft.com/office/drawing/2014/main" id="{73976188-BF40-452A-6887-F03D31D5CCFA}"/>
              </a:ext>
            </a:extLst>
          </p:cNvPr>
          <p:cNvSpPr>
            <a:spLocks noGrp="1"/>
          </p:cNvSpPr>
          <p:nvPr>
            <p:ph type="title"/>
          </p:nvPr>
        </p:nvSpPr>
        <p:spPr>
          <a:xfrm>
            <a:off x="900000" y="996087"/>
            <a:ext cx="10799991" cy="461665"/>
          </a:xfrm>
        </p:spPr>
        <p:txBody>
          <a:bodyPr/>
          <a:lstStyle/>
          <a:p>
            <a:r>
              <a:rPr kumimoji="1" lang="ja-JP" altLang="en-US" sz="3000" spc="0" dirty="0">
                <a:solidFill>
                  <a:srgbClr val="000000"/>
                </a:solidFill>
              </a:rPr>
              <a:t>グローバルに共感性を高め、</a:t>
            </a:r>
            <a:r>
              <a:rPr kumimoji="1" lang="en-US" altLang="ja-JP" sz="3000" spc="0" dirty="0">
                <a:solidFill>
                  <a:srgbClr val="000000"/>
                </a:solidFill>
              </a:rPr>
              <a:t>SVC</a:t>
            </a:r>
            <a:r>
              <a:rPr kumimoji="1" lang="ja-JP" altLang="en-US" sz="3000" spc="0" dirty="0">
                <a:solidFill>
                  <a:srgbClr val="000000"/>
                </a:solidFill>
              </a:rPr>
              <a:t>の</a:t>
            </a:r>
            <a:r>
              <a:rPr kumimoji="1" lang="ja-JP" altLang="en-US" sz="3000" spc="0" dirty="0"/>
              <a:t>成長を</a:t>
            </a:r>
            <a:r>
              <a:rPr kumimoji="1" lang="ja-JP" altLang="en-US" sz="3000" spc="0" dirty="0">
                <a:solidFill>
                  <a:srgbClr val="000000"/>
                </a:solidFill>
              </a:rPr>
              <a:t>加速させる</a:t>
            </a:r>
          </a:p>
        </p:txBody>
      </p:sp>
      <p:sp>
        <p:nvSpPr>
          <p:cNvPr id="4" name="コンテンツ プレースホルダー 3">
            <a:extLst>
              <a:ext uri="{FF2B5EF4-FFF2-40B4-BE49-F238E27FC236}">
                <a16:creationId xmlns:a16="http://schemas.microsoft.com/office/drawing/2014/main" id="{8FA9FD19-5004-6D70-57EC-DB8054170856}"/>
              </a:ext>
            </a:extLst>
          </p:cNvPr>
          <p:cNvSpPr>
            <a:spLocks noGrp="1"/>
          </p:cNvSpPr>
          <p:nvPr>
            <p:ph idx="10"/>
          </p:nvPr>
        </p:nvSpPr>
        <p:spPr/>
        <p:txBody>
          <a:bodyPr/>
          <a:lstStyle/>
          <a:p>
            <a:r>
              <a:rPr kumimoji="1" lang="en-US" altLang="ja-JP" dirty="0"/>
              <a:t>02</a:t>
            </a:r>
            <a:endParaRPr kumimoji="1" lang="ja-JP" altLang="en-US"/>
          </a:p>
        </p:txBody>
      </p:sp>
      <p:sp>
        <p:nvSpPr>
          <p:cNvPr id="5" name="フッター プレースホルダー 4">
            <a:extLst>
              <a:ext uri="{FF2B5EF4-FFF2-40B4-BE49-F238E27FC236}">
                <a16:creationId xmlns:a16="http://schemas.microsoft.com/office/drawing/2014/main" id="{DABAE80A-E086-A20D-68F5-BB86DBFAC4D3}"/>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BDBBA640-77AD-05F9-5454-C1304633E8E8}"/>
              </a:ext>
            </a:extLst>
          </p:cNvPr>
          <p:cNvSpPr>
            <a:spLocks noGrp="1"/>
          </p:cNvSpPr>
          <p:nvPr>
            <p:ph type="sldNum" sz="quarter" idx="4"/>
          </p:nvPr>
        </p:nvSpPr>
        <p:spPr/>
        <p:txBody>
          <a:bodyPr/>
          <a:lstStyle/>
          <a:p>
            <a:fld id="{48F63A3B-78C7-47BE-AE5E-E10140E04643}" type="slidenum">
              <a:rPr lang="en-US" smtClean="0"/>
              <a:pPr/>
              <a:t>3</a:t>
            </a:fld>
            <a:endParaRPr lang="en-US"/>
          </a:p>
        </p:txBody>
      </p:sp>
      <p:sp>
        <p:nvSpPr>
          <p:cNvPr id="54" name="タイトル 2">
            <a:extLst>
              <a:ext uri="{FF2B5EF4-FFF2-40B4-BE49-F238E27FC236}">
                <a16:creationId xmlns:a16="http://schemas.microsoft.com/office/drawing/2014/main" id="{85EAF672-970B-9296-5D5C-FF416C666964}"/>
              </a:ext>
            </a:extLst>
          </p:cNvPr>
          <p:cNvSpPr txBox="1">
            <a:spLocks/>
          </p:cNvSpPr>
          <p:nvPr/>
        </p:nvSpPr>
        <p:spPr>
          <a:xfrm>
            <a:off x="6952233" y="2586218"/>
            <a:ext cx="1987733" cy="790601"/>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lnSpc>
                <a:spcPct val="125000"/>
              </a:lnSpc>
            </a:pPr>
            <a:r>
              <a:rPr kumimoji="1" lang="ja-JP" altLang="en-US" sz="1400" spc="0" dirty="0"/>
              <a:t>ビジョン</a:t>
            </a:r>
            <a:r>
              <a:rPr kumimoji="1" lang="en-US" altLang="ja-JP" sz="1400" spc="0" dirty="0"/>
              <a:t>MAP</a:t>
            </a:r>
            <a:r>
              <a:rPr kumimoji="1" lang="ja-JP" altLang="en-US" sz="1400" spc="0" dirty="0"/>
              <a:t>の策定</a:t>
            </a:r>
            <a:endParaRPr kumimoji="1" lang="en-US" altLang="ja-JP" sz="1400" spc="0" dirty="0"/>
          </a:p>
          <a:p>
            <a:pPr algn="ctr">
              <a:lnSpc>
                <a:spcPct val="125000"/>
              </a:lnSpc>
            </a:pPr>
            <a:r>
              <a:rPr kumimoji="1" lang="ja-JP" altLang="en-US" sz="1400" spc="0" dirty="0"/>
              <a:t>により</a:t>
            </a:r>
            <a:r>
              <a:rPr kumimoji="1" lang="en-US" altLang="ja-JP" sz="1400" spc="0" dirty="0"/>
              <a:t>VC</a:t>
            </a:r>
            <a:r>
              <a:rPr kumimoji="1" lang="ja-JP" altLang="en-US" sz="1400" spc="0" dirty="0"/>
              <a:t>議論は</a:t>
            </a:r>
            <a:br>
              <a:rPr kumimoji="1" lang="en-US" altLang="ja-JP" sz="1400" spc="0" dirty="0"/>
            </a:br>
            <a:r>
              <a:rPr kumimoji="1" lang="ja-JP" altLang="en-US" sz="1400" spc="0" dirty="0"/>
              <a:t>確実に動き出した</a:t>
            </a:r>
            <a:endParaRPr lang="en-US" altLang="ja-JP" sz="1400" spc="0" dirty="0"/>
          </a:p>
        </p:txBody>
      </p:sp>
      <p:sp>
        <p:nvSpPr>
          <p:cNvPr id="11" name="テキスト ボックス 10">
            <a:extLst>
              <a:ext uri="{FF2B5EF4-FFF2-40B4-BE49-F238E27FC236}">
                <a16:creationId xmlns:a16="http://schemas.microsoft.com/office/drawing/2014/main" id="{180FC55C-2865-A68E-8EDE-9E5514F6FFF8}"/>
              </a:ext>
            </a:extLst>
          </p:cNvPr>
          <p:cNvSpPr txBox="1"/>
          <p:nvPr/>
        </p:nvSpPr>
        <p:spPr>
          <a:xfrm>
            <a:off x="1178104" y="2550775"/>
            <a:ext cx="4700553" cy="538609"/>
          </a:xfrm>
          <a:prstGeom prst="rect">
            <a:avLst/>
          </a:prstGeom>
          <a:noFill/>
        </p:spPr>
        <p:txBody>
          <a:bodyPr wrap="square" lIns="0" tIns="0" rIns="0" bIns="0" rtlCol="0" anchor="t" anchorCtr="0">
            <a:spAutoFit/>
          </a:bodyPr>
          <a:lstStyle/>
          <a:p>
            <a:pPr marL="171450" lvl="0" indent="-171450" algn="just">
              <a:lnSpc>
                <a:spcPts val="1400"/>
              </a:lnSpc>
              <a:buFont typeface="Arial" panose="020B0604020202020204" pitchFamily="34" charset="0"/>
              <a:buChar char="•"/>
              <a:defRPr/>
            </a:pPr>
            <a:endParaRPr lang="en-US" altLang="ja-JP" sz="1200" b="1" dirty="0">
              <a:solidFill>
                <a:srgbClr val="292929"/>
              </a:solidFill>
              <a:latin typeface="+mn-ea"/>
            </a:endParaRPr>
          </a:p>
          <a:p>
            <a:pPr algn="just">
              <a:lnSpc>
                <a:spcPts val="1400"/>
              </a:lnSpc>
              <a:defRPr/>
            </a:pPr>
            <a:r>
              <a:rPr lang="ja-JP" altLang="en-US" sz="1200" b="1" dirty="0"/>
              <a:t>バリューチェーン（以下</a:t>
            </a:r>
            <a:r>
              <a:rPr lang="en-US" altLang="ja-JP" sz="1200" b="1" dirty="0"/>
              <a:t>VC</a:t>
            </a:r>
            <a:r>
              <a:rPr lang="ja-JP" altLang="en-US" sz="1200" b="1" dirty="0"/>
              <a:t>）経営への理解や共通認識が</a:t>
            </a:r>
            <a:endParaRPr lang="en-US" altLang="ja-JP" sz="1200" b="1" dirty="0"/>
          </a:p>
          <a:p>
            <a:pPr algn="just">
              <a:lnSpc>
                <a:spcPts val="1400"/>
              </a:lnSpc>
              <a:defRPr/>
            </a:pPr>
            <a:r>
              <a:rPr lang="ja-JP" altLang="en-US" sz="1200" b="1" dirty="0"/>
              <a:t>醸成されていないなか、</a:t>
            </a:r>
            <a:r>
              <a:rPr lang="en-US" altLang="ja-JP" sz="1200" b="1" dirty="0"/>
              <a:t>VC</a:t>
            </a:r>
            <a:r>
              <a:rPr lang="ja-JP" altLang="en-US" sz="1200" b="1" dirty="0"/>
              <a:t>を構築することで実現する世界を示す　　</a:t>
            </a:r>
            <a:endParaRPr lang="en-US" altLang="ja-JP" sz="1200" b="1" dirty="0"/>
          </a:p>
        </p:txBody>
      </p:sp>
      <p:sp>
        <p:nvSpPr>
          <p:cNvPr id="61" name="タイトル 2">
            <a:extLst>
              <a:ext uri="{FF2B5EF4-FFF2-40B4-BE49-F238E27FC236}">
                <a16:creationId xmlns:a16="http://schemas.microsoft.com/office/drawing/2014/main" id="{AB8E8FB7-6F1F-3577-DF0F-96B56EFC8BE0}"/>
              </a:ext>
            </a:extLst>
          </p:cNvPr>
          <p:cNvSpPr txBox="1">
            <a:spLocks/>
          </p:cNvSpPr>
          <p:nvPr/>
        </p:nvSpPr>
        <p:spPr>
          <a:xfrm>
            <a:off x="502904" y="2244406"/>
            <a:ext cx="537337" cy="468883"/>
          </a:xfrm>
          <a:prstGeom prst="rect">
            <a:avLst/>
          </a:prstGeom>
          <a:noFill/>
        </p:spPr>
        <p:txBody>
          <a:bodyPr wrap="square" lIns="0" tIns="0" rIns="0" bIns="0" anchor="ctr" anchorCtr="0">
            <a:no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en-US" altLang="ja-JP" sz="2800" b="1" spc="-150" dirty="0">
                <a:solidFill>
                  <a:schemeClr val="tx1">
                    <a:lumMod val="50000"/>
                    <a:lumOff val="50000"/>
                  </a:schemeClr>
                </a:solidFill>
                <a:latin typeface="BIZ UDGothic" panose="020B0400000000000000" pitchFamily="49" charset="-128"/>
                <a:ea typeface="BIZ UDGothic" panose="020B0400000000000000" pitchFamily="49" charset="-128"/>
                <a:cs typeface="Arial" panose="020B0604020202020204" pitchFamily="34" charset="0"/>
              </a:rPr>
              <a:t>1</a:t>
            </a:r>
            <a:endParaRPr kumimoji="0" lang="ja-JP" altLang="en-US" sz="2800" b="1" spc="-150">
              <a:solidFill>
                <a:schemeClr val="tx1">
                  <a:lumMod val="50000"/>
                  <a:lumOff val="50000"/>
                </a:schemeClr>
              </a:solidFill>
              <a:latin typeface="BIZ UDGothic" panose="020B0400000000000000" pitchFamily="49" charset="-128"/>
              <a:ea typeface="BIZ UDGothic" panose="020B0400000000000000" pitchFamily="49" charset="-128"/>
              <a:cs typeface="Arial" panose="020B0604020202020204" pitchFamily="34" charset="0"/>
            </a:endParaRPr>
          </a:p>
        </p:txBody>
      </p:sp>
      <p:sp>
        <p:nvSpPr>
          <p:cNvPr id="66" name="タイトル 2">
            <a:extLst>
              <a:ext uri="{FF2B5EF4-FFF2-40B4-BE49-F238E27FC236}">
                <a16:creationId xmlns:a16="http://schemas.microsoft.com/office/drawing/2014/main" id="{4DA48E5A-6B80-540B-B78F-3B1575A0EE0D}"/>
              </a:ext>
            </a:extLst>
          </p:cNvPr>
          <p:cNvSpPr txBox="1">
            <a:spLocks/>
          </p:cNvSpPr>
          <p:nvPr/>
        </p:nvSpPr>
        <p:spPr>
          <a:xfrm>
            <a:off x="1178105" y="2303612"/>
            <a:ext cx="4431240" cy="295145"/>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nSpc>
                <a:spcPts val="2420"/>
              </a:lnSpc>
            </a:pPr>
            <a:r>
              <a:rPr lang="en-US" altLang="ja-JP" sz="1800" spc="0" dirty="0"/>
              <a:t>SVC</a:t>
            </a:r>
            <a:r>
              <a:rPr lang="ja-JP" altLang="en-US" sz="1800" spc="0" dirty="0"/>
              <a:t>を通じたありたい姿を示す</a:t>
            </a:r>
            <a:endParaRPr lang="en-US" altLang="ja-JP" sz="1800" spc="0" dirty="0"/>
          </a:p>
        </p:txBody>
      </p:sp>
      <p:sp>
        <p:nvSpPr>
          <p:cNvPr id="67" name="タイトル 2">
            <a:extLst>
              <a:ext uri="{FF2B5EF4-FFF2-40B4-BE49-F238E27FC236}">
                <a16:creationId xmlns:a16="http://schemas.microsoft.com/office/drawing/2014/main" id="{9C051863-6C39-8A34-6E74-9C3C2F4EE888}"/>
              </a:ext>
            </a:extLst>
          </p:cNvPr>
          <p:cNvSpPr txBox="1">
            <a:spLocks/>
          </p:cNvSpPr>
          <p:nvPr/>
        </p:nvSpPr>
        <p:spPr>
          <a:xfrm>
            <a:off x="1178104" y="4688940"/>
            <a:ext cx="4362586" cy="602922"/>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nSpc>
                <a:spcPts val="2420"/>
              </a:lnSpc>
            </a:pPr>
            <a:r>
              <a:rPr lang="en-US" altLang="ja-JP" sz="1800" spc="0" dirty="0"/>
              <a:t>VC</a:t>
            </a:r>
            <a:r>
              <a:rPr lang="ja-JP" altLang="en-US" sz="1800" spc="0" dirty="0"/>
              <a:t>視点で発想することで</a:t>
            </a:r>
            <a:endParaRPr lang="en-US" altLang="ja-JP" sz="1800" spc="0" dirty="0"/>
          </a:p>
          <a:p>
            <a:pPr>
              <a:lnSpc>
                <a:spcPts val="2420"/>
              </a:lnSpc>
            </a:pPr>
            <a:r>
              <a:rPr lang="ja-JP" altLang="en-US" sz="1800" spc="0" dirty="0"/>
              <a:t>事業領域が拡がる可能性を示した</a:t>
            </a:r>
            <a:endParaRPr kumimoji="1" lang="ja-JP" altLang="en-US" sz="1800" spc="0" dirty="0"/>
          </a:p>
        </p:txBody>
      </p:sp>
      <p:sp>
        <p:nvSpPr>
          <p:cNvPr id="68" name="テキスト ボックス 67">
            <a:extLst>
              <a:ext uri="{FF2B5EF4-FFF2-40B4-BE49-F238E27FC236}">
                <a16:creationId xmlns:a16="http://schemas.microsoft.com/office/drawing/2014/main" id="{4C447FCA-DF73-E34E-B286-04495B182095}"/>
              </a:ext>
            </a:extLst>
          </p:cNvPr>
          <p:cNvSpPr txBox="1"/>
          <p:nvPr/>
        </p:nvSpPr>
        <p:spPr>
          <a:xfrm>
            <a:off x="1159837" y="5468002"/>
            <a:ext cx="4813500" cy="359073"/>
          </a:xfrm>
          <a:prstGeom prst="rect">
            <a:avLst/>
          </a:prstGeom>
          <a:noFill/>
        </p:spPr>
        <p:txBody>
          <a:bodyPr wrap="square" lIns="0" tIns="0" rIns="0" bIns="0" rtlCol="0" anchor="t" anchorCtr="0">
            <a:spAutoFit/>
          </a:bodyPr>
          <a:lstStyle/>
          <a:p>
            <a:pPr lvl="0" algn="just">
              <a:lnSpc>
                <a:spcPts val="1400"/>
              </a:lnSpc>
              <a:defRPr/>
            </a:pPr>
            <a:r>
              <a:rPr lang="ja-JP" altLang="en-US" sz="1200" b="1" dirty="0"/>
              <a:t>スパイスやカレーの持つ可能性を自由に発想することで、</a:t>
            </a:r>
            <a:endParaRPr lang="en-US" altLang="ja-JP" sz="1200" b="1" dirty="0"/>
          </a:p>
          <a:p>
            <a:pPr lvl="0" algn="just">
              <a:lnSpc>
                <a:spcPts val="1400"/>
              </a:lnSpc>
              <a:defRPr/>
            </a:pPr>
            <a:r>
              <a:rPr lang="ja-JP" altLang="en-US" sz="1200" b="1" dirty="0"/>
              <a:t>事業領域＝お客様とのタッチポイントが拡がっていくことを示した</a:t>
            </a:r>
            <a:endParaRPr lang="en-US" altLang="ja-JP" sz="1200" b="1" dirty="0"/>
          </a:p>
        </p:txBody>
      </p:sp>
      <p:sp>
        <p:nvSpPr>
          <p:cNvPr id="74" name="円/楕円 73">
            <a:extLst>
              <a:ext uri="{FF2B5EF4-FFF2-40B4-BE49-F238E27FC236}">
                <a16:creationId xmlns:a16="http://schemas.microsoft.com/office/drawing/2014/main" id="{D3D0F9B2-2B45-20B8-E61C-AD3A8B5791B4}"/>
              </a:ext>
            </a:extLst>
          </p:cNvPr>
          <p:cNvSpPr/>
          <p:nvPr/>
        </p:nvSpPr>
        <p:spPr>
          <a:xfrm>
            <a:off x="505409" y="4688940"/>
            <a:ext cx="532326" cy="532326"/>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75" name="タイトル 2">
            <a:extLst>
              <a:ext uri="{FF2B5EF4-FFF2-40B4-BE49-F238E27FC236}">
                <a16:creationId xmlns:a16="http://schemas.microsoft.com/office/drawing/2014/main" id="{716B30DF-E15D-F2D2-0A4D-0A8C594303C3}"/>
              </a:ext>
            </a:extLst>
          </p:cNvPr>
          <p:cNvSpPr txBox="1">
            <a:spLocks/>
          </p:cNvSpPr>
          <p:nvPr/>
        </p:nvSpPr>
        <p:spPr>
          <a:xfrm>
            <a:off x="502904" y="4677601"/>
            <a:ext cx="537337" cy="468883"/>
          </a:xfrm>
          <a:prstGeom prst="rect">
            <a:avLst/>
          </a:prstGeom>
          <a:noFill/>
        </p:spPr>
        <p:txBody>
          <a:bodyPr wrap="square" lIns="0" tIns="0" rIns="0" bIns="0" anchor="ctr" anchorCtr="0">
            <a:no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en-US" altLang="ja-JP" sz="2800" b="1" spc="-150" dirty="0">
                <a:solidFill>
                  <a:schemeClr val="tx1">
                    <a:lumMod val="50000"/>
                    <a:lumOff val="50000"/>
                  </a:schemeClr>
                </a:solidFill>
                <a:latin typeface="BIZ UDGothic" panose="020B0400000000000000" pitchFamily="49" charset="-128"/>
                <a:ea typeface="BIZ UDGothic" panose="020B0400000000000000" pitchFamily="49" charset="-128"/>
                <a:cs typeface="Arial" panose="020B0604020202020204" pitchFamily="34" charset="0"/>
              </a:rPr>
              <a:t>2</a:t>
            </a:r>
            <a:endParaRPr kumimoji="0" lang="ja-JP" altLang="en-US" sz="2800" b="1" spc="-150" dirty="0">
              <a:solidFill>
                <a:schemeClr val="tx1">
                  <a:lumMod val="50000"/>
                  <a:lumOff val="50000"/>
                </a:schemeClr>
              </a:solidFill>
              <a:latin typeface="BIZ UDGothic" panose="020B0400000000000000" pitchFamily="49" charset="-128"/>
              <a:ea typeface="BIZ UDGothic" panose="020B0400000000000000" pitchFamily="49" charset="-128"/>
              <a:cs typeface="Arial" panose="020B0604020202020204" pitchFamily="34" charset="0"/>
            </a:endParaRPr>
          </a:p>
        </p:txBody>
      </p:sp>
      <p:sp>
        <p:nvSpPr>
          <p:cNvPr id="81" name="タイトル 2">
            <a:extLst>
              <a:ext uri="{FF2B5EF4-FFF2-40B4-BE49-F238E27FC236}">
                <a16:creationId xmlns:a16="http://schemas.microsoft.com/office/drawing/2014/main" id="{ABD4DADC-BA62-BD10-F640-5ED7C5C6419A}"/>
              </a:ext>
            </a:extLst>
          </p:cNvPr>
          <p:cNvSpPr txBox="1">
            <a:spLocks/>
          </p:cNvSpPr>
          <p:nvPr/>
        </p:nvSpPr>
        <p:spPr>
          <a:xfrm>
            <a:off x="7583184" y="1611760"/>
            <a:ext cx="2924034" cy="507423"/>
          </a:xfrm>
          <a:prstGeom prst="roundRect">
            <a:avLst>
              <a:gd name="adj" fmla="val 50000"/>
            </a:avLst>
          </a:prstGeom>
          <a:solidFill>
            <a:srgbClr val="E50013"/>
          </a:solidFill>
        </p:spPr>
        <p:txBody>
          <a:bodyPr wrap="square" lIns="180000" tIns="72000" rIns="180000" bIns="72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ja-JP" altLang="en-US" sz="1400" b="1" dirty="0">
                <a:solidFill>
                  <a:schemeClr val="bg1"/>
                </a:solidFill>
              </a:rPr>
              <a:t>バージョンアップの背景</a:t>
            </a:r>
          </a:p>
        </p:txBody>
      </p:sp>
      <p:sp>
        <p:nvSpPr>
          <p:cNvPr id="26" name="タイトル 2">
            <a:extLst>
              <a:ext uri="{FF2B5EF4-FFF2-40B4-BE49-F238E27FC236}">
                <a16:creationId xmlns:a16="http://schemas.microsoft.com/office/drawing/2014/main" id="{E9B7B0A8-F397-F9D0-2209-9C455384B8EE}"/>
              </a:ext>
            </a:extLst>
          </p:cNvPr>
          <p:cNvSpPr txBox="1">
            <a:spLocks/>
          </p:cNvSpPr>
          <p:nvPr/>
        </p:nvSpPr>
        <p:spPr>
          <a:xfrm>
            <a:off x="1272328" y="1600466"/>
            <a:ext cx="3758941" cy="507423"/>
          </a:xfrm>
          <a:prstGeom prst="roundRect">
            <a:avLst>
              <a:gd name="adj" fmla="val 50000"/>
            </a:avLst>
          </a:prstGeom>
          <a:solidFill>
            <a:schemeClr val="tx1">
              <a:lumMod val="50000"/>
              <a:lumOff val="50000"/>
            </a:schemeClr>
          </a:solidFill>
          <a:ln>
            <a:noFill/>
          </a:ln>
        </p:spPr>
        <p:txBody>
          <a:bodyPr wrap="square" lIns="180000" tIns="72000" rIns="180000" bIns="72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ja-JP" altLang="en-US" sz="1400" b="1" dirty="0">
                <a:solidFill>
                  <a:schemeClr val="bg1"/>
                </a:solidFill>
              </a:rPr>
              <a:t>初代ビジョン</a:t>
            </a:r>
            <a:r>
              <a:rPr kumimoji="0" lang="en" altLang="ja-JP" sz="1400" b="1" dirty="0">
                <a:solidFill>
                  <a:schemeClr val="bg1"/>
                </a:solidFill>
              </a:rPr>
              <a:t>MAP</a:t>
            </a:r>
            <a:r>
              <a:rPr kumimoji="0" lang="ja-JP" altLang="en-US" sz="1400" b="1" dirty="0">
                <a:solidFill>
                  <a:schemeClr val="bg1"/>
                </a:solidFill>
              </a:rPr>
              <a:t>の役割（</a:t>
            </a:r>
            <a:r>
              <a:rPr kumimoji="0" lang="en-US" altLang="ja-JP" sz="1400" b="1" dirty="0">
                <a:solidFill>
                  <a:schemeClr val="bg1"/>
                </a:solidFill>
              </a:rPr>
              <a:t>23</a:t>
            </a:r>
            <a:r>
              <a:rPr kumimoji="0" lang="ja-JP" altLang="en-US" sz="1400" b="1" dirty="0">
                <a:solidFill>
                  <a:schemeClr val="bg1"/>
                </a:solidFill>
              </a:rPr>
              <a:t>年公開）</a:t>
            </a:r>
          </a:p>
        </p:txBody>
      </p:sp>
      <p:sp>
        <p:nvSpPr>
          <p:cNvPr id="33" name="三角形 32">
            <a:extLst>
              <a:ext uri="{FF2B5EF4-FFF2-40B4-BE49-F238E27FC236}">
                <a16:creationId xmlns:a16="http://schemas.microsoft.com/office/drawing/2014/main" id="{89328969-FFA8-ED83-B580-16B26C77C792}"/>
              </a:ext>
            </a:extLst>
          </p:cNvPr>
          <p:cNvSpPr/>
          <p:nvPr/>
        </p:nvSpPr>
        <p:spPr>
          <a:xfrm rot="16200000" flipV="1">
            <a:off x="5557856" y="3867279"/>
            <a:ext cx="1043611" cy="288000"/>
          </a:xfrm>
          <a:prstGeom prst="triangle">
            <a:avLst>
              <a:gd name="adj" fmla="val 49203"/>
            </a:avLst>
          </a:prstGeom>
          <a:solidFill>
            <a:schemeClr val="tx1">
              <a:lumMod val="50000"/>
              <a:lumOff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36" name="タイトル 2">
            <a:extLst>
              <a:ext uri="{FF2B5EF4-FFF2-40B4-BE49-F238E27FC236}">
                <a16:creationId xmlns:a16="http://schemas.microsoft.com/office/drawing/2014/main" id="{D473B25E-AE8D-1C37-38DB-E10F06D4D707}"/>
              </a:ext>
            </a:extLst>
          </p:cNvPr>
          <p:cNvSpPr txBox="1">
            <a:spLocks/>
          </p:cNvSpPr>
          <p:nvPr/>
        </p:nvSpPr>
        <p:spPr>
          <a:xfrm>
            <a:off x="6628783" y="4123618"/>
            <a:ext cx="4832836" cy="850580"/>
          </a:xfrm>
          <a:prstGeom prst="rect">
            <a:avLst/>
          </a:prstGeom>
        </p:spPr>
        <p:txBody>
          <a:bodyPr vert="horz" wrap="square" lIns="0" tIns="0" rIns="0" bIns="0" rtlCol="0" anchor="t">
            <a:no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lnSpc>
                <a:spcPct val="150000"/>
              </a:lnSpc>
            </a:pPr>
            <a:r>
              <a:rPr lang="ja-JP" altLang="en-US" sz="1400" spc="0" dirty="0"/>
              <a:t>私たちがより一層、</a:t>
            </a:r>
            <a:endParaRPr lang="en-US" altLang="ja-JP" sz="1400" spc="0" dirty="0"/>
          </a:p>
          <a:p>
            <a:pPr algn="ctr">
              <a:lnSpc>
                <a:spcPct val="150000"/>
              </a:lnSpc>
            </a:pPr>
            <a:r>
              <a:rPr lang="ja-JP" altLang="en-US" sz="1800" spc="0" dirty="0">
                <a:solidFill>
                  <a:srgbClr val="FF0000"/>
                </a:solidFill>
              </a:rPr>
              <a:t>主体的に検討</a:t>
            </a:r>
            <a:r>
              <a:rPr lang="ja-JP" altLang="en-US" sz="1400" spc="0" dirty="0"/>
              <a:t>し、</a:t>
            </a:r>
            <a:r>
              <a:rPr lang="ja-JP" altLang="en-US" sz="1800" spc="0" dirty="0">
                <a:solidFill>
                  <a:srgbClr val="FF0000"/>
                </a:solidFill>
              </a:rPr>
              <a:t>行動</a:t>
            </a:r>
            <a:r>
              <a:rPr lang="ja-JP" altLang="en-US" sz="1400" spc="0" dirty="0"/>
              <a:t>していくことを</a:t>
            </a:r>
            <a:endParaRPr lang="en-US" altLang="ja-JP" sz="1400" spc="0" dirty="0"/>
          </a:p>
          <a:p>
            <a:pPr algn="ctr">
              <a:lnSpc>
                <a:spcPct val="150000"/>
              </a:lnSpc>
            </a:pPr>
            <a:r>
              <a:rPr lang="ja-JP" altLang="en-US" sz="1400" spc="0" dirty="0"/>
              <a:t>大切にしたい</a:t>
            </a:r>
            <a:endParaRPr lang="en-US" altLang="ja-JP" sz="1400" spc="0" dirty="0"/>
          </a:p>
        </p:txBody>
      </p:sp>
      <p:sp>
        <p:nvSpPr>
          <p:cNvPr id="7" name="三角形 6">
            <a:extLst>
              <a:ext uri="{FF2B5EF4-FFF2-40B4-BE49-F238E27FC236}">
                <a16:creationId xmlns:a16="http://schemas.microsoft.com/office/drawing/2014/main" id="{F75B6D94-C60C-1958-B1A8-B14832B72E7A}"/>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sp>
        <p:nvSpPr>
          <p:cNvPr id="34" name="タイトル 2">
            <a:extLst>
              <a:ext uri="{FF2B5EF4-FFF2-40B4-BE49-F238E27FC236}">
                <a16:creationId xmlns:a16="http://schemas.microsoft.com/office/drawing/2014/main" id="{C6B8C77B-BFE6-E56E-CD0D-D4020840D205}"/>
              </a:ext>
            </a:extLst>
          </p:cNvPr>
          <p:cNvSpPr txBox="1">
            <a:spLocks/>
          </p:cNvSpPr>
          <p:nvPr/>
        </p:nvSpPr>
        <p:spPr>
          <a:xfrm>
            <a:off x="9203150" y="2578534"/>
            <a:ext cx="2049050" cy="790601"/>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lnSpc>
                <a:spcPct val="125000"/>
              </a:lnSpc>
            </a:pPr>
            <a:r>
              <a:rPr lang="en-US" altLang="ja-JP" sz="1400" spc="0" dirty="0"/>
              <a:t>VC</a:t>
            </a:r>
            <a:r>
              <a:rPr lang="ja-JP" altLang="en-US" sz="1400" spc="0" dirty="0"/>
              <a:t>経営のコンセプトは</a:t>
            </a:r>
            <a:endParaRPr lang="en-US" altLang="ja-JP" sz="1400" spc="0" dirty="0"/>
          </a:p>
          <a:p>
            <a:pPr algn="ctr">
              <a:lnSpc>
                <a:spcPct val="125000"/>
              </a:lnSpc>
            </a:pPr>
            <a:r>
              <a:rPr lang="ja-JP" altLang="en-US" sz="1400" spc="0" dirty="0"/>
              <a:t>一定程度浸透し、</a:t>
            </a:r>
            <a:endParaRPr lang="en-US" altLang="ja-JP" sz="1400" spc="0" dirty="0"/>
          </a:p>
          <a:p>
            <a:pPr algn="ctr">
              <a:lnSpc>
                <a:spcPct val="125000"/>
              </a:lnSpc>
            </a:pPr>
            <a:r>
              <a:rPr lang="ja-JP" altLang="en-US" sz="1400" spc="0" dirty="0"/>
              <a:t>具現化フェーズに移行</a:t>
            </a:r>
            <a:endParaRPr lang="en-US" altLang="ja-JP" sz="1400" spc="0" dirty="0"/>
          </a:p>
        </p:txBody>
      </p:sp>
      <p:sp>
        <p:nvSpPr>
          <p:cNvPr id="47" name="タイトル 2">
            <a:extLst>
              <a:ext uri="{FF2B5EF4-FFF2-40B4-BE49-F238E27FC236}">
                <a16:creationId xmlns:a16="http://schemas.microsoft.com/office/drawing/2014/main" id="{7D1D388E-4E51-E3B7-866F-9940B3365F86}"/>
              </a:ext>
            </a:extLst>
          </p:cNvPr>
          <p:cNvSpPr txBox="1">
            <a:spLocks/>
          </p:cNvSpPr>
          <p:nvPr/>
        </p:nvSpPr>
        <p:spPr>
          <a:xfrm>
            <a:off x="7583184" y="5370216"/>
            <a:ext cx="2924034" cy="507423"/>
          </a:xfrm>
          <a:prstGeom prst="roundRect">
            <a:avLst>
              <a:gd name="adj" fmla="val 50000"/>
            </a:avLst>
          </a:prstGeom>
          <a:solidFill>
            <a:schemeClr val="bg1"/>
          </a:solidFill>
          <a:ln>
            <a:noFill/>
          </a:ln>
        </p:spPr>
        <p:txBody>
          <a:bodyPr wrap="square" lIns="180000" tIns="72000" rIns="180000" bIns="72000" anchor="ctr" anchorCtr="0">
            <a:sp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ja-JP" altLang="en-US" sz="1400" b="1"/>
              <a:t>目指す姿・提供価値の明確化</a:t>
            </a:r>
          </a:p>
        </p:txBody>
      </p:sp>
      <p:sp>
        <p:nvSpPr>
          <p:cNvPr id="32" name="テキスト ボックス 31">
            <a:extLst>
              <a:ext uri="{FF2B5EF4-FFF2-40B4-BE49-F238E27FC236}">
                <a16:creationId xmlns:a16="http://schemas.microsoft.com/office/drawing/2014/main" id="{4C447FCA-DF73-E34E-B286-04495B182095}"/>
              </a:ext>
            </a:extLst>
          </p:cNvPr>
          <p:cNvSpPr txBox="1"/>
          <p:nvPr/>
        </p:nvSpPr>
        <p:spPr>
          <a:xfrm>
            <a:off x="1145155" y="3310750"/>
            <a:ext cx="4813500" cy="538609"/>
          </a:xfrm>
          <a:prstGeom prst="rect">
            <a:avLst/>
          </a:prstGeom>
          <a:noFill/>
        </p:spPr>
        <p:txBody>
          <a:bodyPr wrap="square" lIns="0" tIns="0" rIns="0" bIns="0" rtlCol="0" anchor="t" anchorCtr="0">
            <a:spAutoFit/>
          </a:bodyPr>
          <a:lstStyle/>
          <a:p>
            <a:pPr lvl="0" algn="just">
              <a:lnSpc>
                <a:spcPts val="1400"/>
              </a:lnSpc>
              <a:defRPr/>
            </a:pPr>
            <a:r>
              <a:rPr lang="ja-JP" altLang="en-US" sz="1200" b="1" dirty="0">
                <a:latin typeface="+mn-ea"/>
              </a:rPr>
              <a:t>未知の領域を含めてスパイス、カレーの可能性を</a:t>
            </a:r>
            <a:endParaRPr lang="en-US" altLang="ja-JP" sz="1200" b="1" dirty="0">
              <a:latin typeface="+mn-ea"/>
            </a:endParaRPr>
          </a:p>
          <a:p>
            <a:pPr lvl="0" algn="just">
              <a:lnSpc>
                <a:spcPts val="1400"/>
              </a:lnSpc>
              <a:defRPr/>
            </a:pPr>
            <a:r>
              <a:rPr lang="ja-JP" altLang="en-US" sz="1200" b="1" dirty="0">
                <a:latin typeface="+mn-ea"/>
              </a:rPr>
              <a:t>発掘・拡げ、ハウス食品グループの持つ知見や</a:t>
            </a:r>
            <a:endParaRPr lang="en-US" altLang="ja-JP" sz="1200" b="1" dirty="0">
              <a:latin typeface="+mn-ea"/>
            </a:endParaRPr>
          </a:p>
          <a:p>
            <a:pPr lvl="0" algn="just">
              <a:lnSpc>
                <a:spcPts val="1400"/>
              </a:lnSpc>
              <a:defRPr/>
            </a:pPr>
            <a:r>
              <a:rPr lang="ja-JP" altLang="en-US" sz="1200" b="1" dirty="0">
                <a:latin typeface="+mn-ea"/>
              </a:rPr>
              <a:t>ノウハウをつなげることで「世界中の人々を笑顔にしていく」 </a:t>
            </a:r>
            <a:endParaRPr lang="en-US" altLang="ja-JP" sz="1050" b="1" dirty="0"/>
          </a:p>
        </p:txBody>
      </p:sp>
      <p:sp>
        <p:nvSpPr>
          <p:cNvPr id="12" name="正方形/長方形 11">
            <a:extLst>
              <a:ext uri="{FF2B5EF4-FFF2-40B4-BE49-F238E27FC236}">
                <a16:creationId xmlns:a16="http://schemas.microsoft.com/office/drawing/2014/main" id="{A6B6CD24-15C6-B3FB-0FF0-D2F0E65AC61B}"/>
              </a:ext>
            </a:extLst>
          </p:cNvPr>
          <p:cNvSpPr/>
          <p:nvPr/>
        </p:nvSpPr>
        <p:spPr>
          <a:xfrm>
            <a:off x="8855202" y="3607987"/>
            <a:ext cx="2586349" cy="6695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ja-JP" altLang="en-US" sz="1400" b="1" dirty="0">
                <a:solidFill>
                  <a:schemeClr val="tx1"/>
                </a:solidFill>
                <a:latin typeface="Yu Gothic" panose="020B0400000000000000" pitchFamily="34" charset="-128"/>
                <a:ea typeface="Yu Gothic" panose="020B0400000000000000" pitchFamily="34" charset="-128"/>
                <a:cs typeface="+mj-cs"/>
              </a:rPr>
              <a:t>２代目ビジョン</a:t>
            </a:r>
            <a:r>
              <a:rPr lang="en-US" altLang="ja-JP" sz="1400" b="1" dirty="0">
                <a:solidFill>
                  <a:schemeClr val="tx1"/>
                </a:solidFill>
                <a:latin typeface="Yu Gothic" panose="020B0400000000000000" pitchFamily="34" charset="-128"/>
                <a:ea typeface="Yu Gothic" panose="020B0400000000000000" pitchFamily="34" charset="-128"/>
                <a:cs typeface="+mj-cs"/>
              </a:rPr>
              <a:t>MAP</a:t>
            </a:r>
            <a:r>
              <a:rPr lang="ja-JP" altLang="en-US" sz="1400" b="1" dirty="0">
                <a:solidFill>
                  <a:schemeClr val="tx1"/>
                </a:solidFill>
                <a:latin typeface="Yu Gothic" panose="020B0400000000000000" pitchFamily="34" charset="-128"/>
                <a:ea typeface="Yu Gothic" panose="020B0400000000000000" pitchFamily="34" charset="-128"/>
                <a:cs typeface="+mj-cs"/>
              </a:rPr>
              <a:t>へ</a:t>
            </a:r>
            <a:endParaRPr lang="en-US" altLang="ja-JP" sz="1400" b="1" dirty="0">
              <a:solidFill>
                <a:schemeClr val="tx1"/>
              </a:solidFill>
              <a:latin typeface="Yu Gothic" panose="020B0400000000000000" pitchFamily="34" charset="-128"/>
              <a:ea typeface="Yu Gothic" panose="020B0400000000000000" pitchFamily="34" charset="-128"/>
              <a:cs typeface="+mj-cs"/>
            </a:endParaRPr>
          </a:p>
        </p:txBody>
      </p:sp>
      <p:sp>
        <p:nvSpPr>
          <p:cNvPr id="13" name="テキスト ボックス 12">
            <a:extLst>
              <a:ext uri="{FF2B5EF4-FFF2-40B4-BE49-F238E27FC236}">
                <a16:creationId xmlns:a16="http://schemas.microsoft.com/office/drawing/2014/main" id="{0AD0A8F8-41B8-A60E-5364-BE39345653C0}"/>
              </a:ext>
            </a:extLst>
          </p:cNvPr>
          <p:cNvSpPr txBox="1"/>
          <p:nvPr/>
        </p:nvSpPr>
        <p:spPr>
          <a:xfrm>
            <a:off x="1144068" y="4095547"/>
            <a:ext cx="4813500" cy="359073"/>
          </a:xfrm>
          <a:prstGeom prst="rect">
            <a:avLst/>
          </a:prstGeom>
          <a:noFill/>
        </p:spPr>
        <p:txBody>
          <a:bodyPr wrap="square" lIns="0" tIns="0" rIns="0" bIns="0" rtlCol="0" anchor="t" anchorCtr="0">
            <a:spAutoFit/>
          </a:bodyPr>
          <a:lstStyle/>
          <a:p>
            <a:pPr lvl="0" algn="just">
              <a:lnSpc>
                <a:spcPts val="1400"/>
              </a:lnSpc>
              <a:defRPr/>
            </a:pPr>
            <a:r>
              <a:rPr lang="ja-JP" altLang="en-US" sz="1200" b="1" dirty="0"/>
              <a:t>その手段として「独自スパイスを世界に届ける」、</a:t>
            </a:r>
            <a:endParaRPr lang="en-US" altLang="ja-JP" sz="1200" b="1" dirty="0"/>
          </a:p>
          <a:p>
            <a:pPr lvl="0" algn="just">
              <a:lnSpc>
                <a:spcPts val="1400"/>
              </a:lnSpc>
              <a:defRPr/>
            </a:pPr>
            <a:r>
              <a:rPr lang="ja-JP" altLang="en-US" sz="1200" b="1" dirty="0"/>
              <a:t>「カレーを世界に広げる」と定めた</a:t>
            </a:r>
            <a:endParaRPr lang="en-US" altLang="ja-JP" sz="1200" b="1" dirty="0"/>
          </a:p>
        </p:txBody>
      </p:sp>
    </p:spTree>
    <p:extLst>
      <p:ext uri="{BB962C8B-B14F-4D97-AF65-F5344CB8AC3E}">
        <p14:creationId xmlns:p14="http://schemas.microsoft.com/office/powerpoint/2010/main" val="3080602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1000"/>
            <a:lum/>
            <a:extLst>
              <a:ext uri="{BEBA8EAE-BF5A-486C-A8C5-ECC9F3942E4B}">
                <a14:imgProps xmlns:a14="http://schemas.microsoft.com/office/drawing/2010/main">
                  <a14:imgLayer r:embed="rId4">
                    <a14:imgEffect>
                      <a14:sharpenSoften amount="-82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22B19EC0-5011-8E60-11B6-2BBDB1ABF06E}"/>
            </a:ext>
          </a:extLst>
        </p:cNvPr>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C1201D74-6B8D-5C85-3FD5-B8714D5A6984}"/>
              </a:ext>
            </a:extLst>
          </p:cNvPr>
          <p:cNvSpPr>
            <a:spLocks noGrp="1"/>
          </p:cNvSpPr>
          <p:nvPr>
            <p:ph idx="11"/>
          </p:nvPr>
        </p:nvSpPr>
        <p:spPr/>
        <p:txBody>
          <a:bodyPr/>
          <a:lstStyle/>
          <a:p>
            <a:r>
              <a:rPr lang="ja-JP" altLang="en-US"/>
              <a:t>バージョンアップ後の新ビジョン</a:t>
            </a:r>
            <a:r>
              <a:rPr lang="en-US" altLang="ja-JP" dirty="0"/>
              <a:t>MAP</a:t>
            </a:r>
            <a:endParaRPr lang="ja-JP" altLang="en-US"/>
          </a:p>
        </p:txBody>
      </p:sp>
      <p:sp>
        <p:nvSpPr>
          <p:cNvPr id="42" name="コンテンツ プレースホルダー 41">
            <a:extLst>
              <a:ext uri="{FF2B5EF4-FFF2-40B4-BE49-F238E27FC236}">
                <a16:creationId xmlns:a16="http://schemas.microsoft.com/office/drawing/2014/main" id="{B081CEE6-DC5A-1AEF-C07F-8822B7709245}"/>
              </a:ext>
            </a:extLst>
          </p:cNvPr>
          <p:cNvSpPr>
            <a:spLocks noGrp="1"/>
          </p:cNvSpPr>
          <p:nvPr>
            <p:ph idx="10"/>
          </p:nvPr>
        </p:nvSpPr>
        <p:spPr/>
        <p:txBody>
          <a:bodyPr/>
          <a:lstStyle/>
          <a:p>
            <a:r>
              <a:rPr lang="en-US" altLang="ja-JP" dirty="0"/>
              <a:t>03</a:t>
            </a:r>
            <a:endParaRPr lang="ja-JP" altLang="en-US"/>
          </a:p>
        </p:txBody>
      </p:sp>
      <p:sp>
        <p:nvSpPr>
          <p:cNvPr id="5" name="フッター プレースホルダー 4">
            <a:extLst>
              <a:ext uri="{FF2B5EF4-FFF2-40B4-BE49-F238E27FC236}">
                <a16:creationId xmlns:a16="http://schemas.microsoft.com/office/drawing/2014/main" id="{474F7457-3ABB-2927-6259-EB1F560CB360}"/>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FAB9A680-4036-091E-07E0-3A262BC06EC6}"/>
              </a:ext>
            </a:extLst>
          </p:cNvPr>
          <p:cNvSpPr>
            <a:spLocks noGrp="1"/>
          </p:cNvSpPr>
          <p:nvPr>
            <p:ph type="sldNum" sz="quarter" idx="4"/>
          </p:nvPr>
        </p:nvSpPr>
        <p:spPr/>
        <p:txBody>
          <a:bodyPr/>
          <a:lstStyle/>
          <a:p>
            <a:fld id="{48F63A3B-78C7-47BE-AE5E-E10140E04643}" type="slidenum">
              <a:rPr lang="en-US" smtClean="0"/>
              <a:pPr/>
              <a:t>4</a:t>
            </a:fld>
            <a:endParaRPr lang="en-US"/>
          </a:p>
        </p:txBody>
      </p:sp>
      <p:pic>
        <p:nvPicPr>
          <p:cNvPr id="4" name="図 3">
            <a:extLst>
              <a:ext uri="{FF2B5EF4-FFF2-40B4-BE49-F238E27FC236}">
                <a16:creationId xmlns:a16="http://schemas.microsoft.com/office/drawing/2014/main" id="{18D85EE9-036D-999D-CF7E-3069FA6D5A1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77929" y="873645"/>
            <a:ext cx="7836142" cy="5542069"/>
          </a:xfrm>
          <a:prstGeom prst="rect">
            <a:avLst/>
          </a:prstGeom>
          <a:effectLst>
            <a:outerShdw blurRad="458767" dist="207849" dir="3472720" sx="101150" sy="101150" algn="tl" rotWithShape="0">
              <a:prstClr val="black">
                <a:alpha val="24068"/>
              </a:prstClr>
            </a:outerShdw>
          </a:effectLst>
        </p:spPr>
      </p:pic>
    </p:spTree>
    <p:extLst>
      <p:ext uri="{BB962C8B-B14F-4D97-AF65-F5344CB8AC3E}">
        <p14:creationId xmlns:p14="http://schemas.microsoft.com/office/powerpoint/2010/main" val="423844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47894-E8C9-B968-2CC1-3A32DDB7A16E}"/>
            </a:ext>
          </a:extLst>
        </p:cNvPr>
        <p:cNvGrpSpPr/>
        <p:nvPr/>
      </p:nvGrpSpPr>
      <p:grpSpPr>
        <a:xfrm>
          <a:off x="0" y="0"/>
          <a:ext cx="0" cy="0"/>
          <a:chOff x="0" y="0"/>
          <a:chExt cx="0" cy="0"/>
        </a:xfrm>
      </p:grpSpPr>
      <p:pic>
        <p:nvPicPr>
          <p:cNvPr id="83" name="図 82">
            <a:extLst>
              <a:ext uri="{FF2B5EF4-FFF2-40B4-BE49-F238E27FC236}">
                <a16:creationId xmlns:a16="http://schemas.microsoft.com/office/drawing/2014/main" id="{36F2A795-37D2-E41B-3294-9494F45C56E5}"/>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rcRect/>
          <a:stretch/>
        </p:blipFill>
        <p:spPr>
          <a:xfrm>
            <a:off x="544138" y="1595132"/>
            <a:ext cx="6445815" cy="4560357"/>
          </a:xfrm>
          <a:prstGeom prst="rect">
            <a:avLst/>
          </a:prstGeom>
        </p:spPr>
      </p:pic>
      <p:pic>
        <p:nvPicPr>
          <p:cNvPr id="82" name="図 81">
            <a:extLst>
              <a:ext uri="{FF2B5EF4-FFF2-40B4-BE49-F238E27FC236}">
                <a16:creationId xmlns:a16="http://schemas.microsoft.com/office/drawing/2014/main" id="{B04FC4D7-8010-3A1A-E1D0-A086E7A0328A}"/>
              </a:ext>
            </a:extLst>
          </p:cNvPr>
          <p:cNvPicPr>
            <a:picLocks noChangeAspect="1"/>
          </p:cNvPicPr>
          <p:nvPr/>
        </p:nvPicPr>
        <p:blipFill>
          <a:blip r:embed="rId4" cstate="print">
            <a:extLst>
              <a:ext uri="{28A0092B-C50C-407E-A947-70E740481C1C}">
                <a14:useLocalDpi xmlns:a14="http://schemas.microsoft.com/office/drawing/2010/main" val="0"/>
              </a:ext>
            </a:extLst>
          </a:blip>
          <a:srcRect l="76201" t="92408" r="1544" b="1524"/>
          <a:stretch>
            <a:fillRect/>
          </a:stretch>
        </p:blipFill>
        <p:spPr>
          <a:xfrm>
            <a:off x="5450259" y="5809242"/>
            <a:ext cx="1435099" cy="276722"/>
          </a:xfrm>
          <a:custGeom>
            <a:avLst/>
            <a:gdLst>
              <a:gd name="connsiteX0" fmla="*/ 58876 w 1587499"/>
              <a:gd name="connsiteY0" fmla="*/ 0 h 715204"/>
              <a:gd name="connsiteX1" fmla="*/ 1528623 w 1587499"/>
              <a:gd name="connsiteY1" fmla="*/ 0 h 715204"/>
              <a:gd name="connsiteX2" fmla="*/ 1587499 w 1587499"/>
              <a:gd name="connsiteY2" fmla="*/ 58876 h 715204"/>
              <a:gd name="connsiteX3" fmla="*/ 1587499 w 1587499"/>
              <a:gd name="connsiteY3" fmla="*/ 656328 h 715204"/>
              <a:gd name="connsiteX4" fmla="*/ 1528623 w 1587499"/>
              <a:gd name="connsiteY4" fmla="*/ 715204 h 715204"/>
              <a:gd name="connsiteX5" fmla="*/ 58876 w 1587499"/>
              <a:gd name="connsiteY5" fmla="*/ 715204 h 715204"/>
              <a:gd name="connsiteX6" fmla="*/ 0 w 1587499"/>
              <a:gd name="connsiteY6" fmla="*/ 656328 h 715204"/>
              <a:gd name="connsiteX7" fmla="*/ 0 w 1587499"/>
              <a:gd name="connsiteY7" fmla="*/ 58876 h 715204"/>
              <a:gd name="connsiteX8" fmla="*/ 58876 w 1587499"/>
              <a:gd name="connsiteY8" fmla="*/ 0 h 71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7499" h="715204">
                <a:moveTo>
                  <a:pt x="58876" y="0"/>
                </a:moveTo>
                <a:lnTo>
                  <a:pt x="1528623" y="0"/>
                </a:lnTo>
                <a:cubicBezTo>
                  <a:pt x="1561139" y="0"/>
                  <a:pt x="1587499" y="26360"/>
                  <a:pt x="1587499" y="58876"/>
                </a:cubicBezTo>
                <a:lnTo>
                  <a:pt x="1587499" y="656328"/>
                </a:lnTo>
                <a:cubicBezTo>
                  <a:pt x="1587499" y="688844"/>
                  <a:pt x="1561139" y="715204"/>
                  <a:pt x="1528623" y="715204"/>
                </a:cubicBezTo>
                <a:lnTo>
                  <a:pt x="58876" y="715204"/>
                </a:lnTo>
                <a:cubicBezTo>
                  <a:pt x="26360" y="715204"/>
                  <a:pt x="0" y="688844"/>
                  <a:pt x="0" y="656328"/>
                </a:cubicBezTo>
                <a:lnTo>
                  <a:pt x="0" y="58876"/>
                </a:lnTo>
                <a:cubicBezTo>
                  <a:pt x="0" y="26360"/>
                  <a:pt x="26360" y="0"/>
                  <a:pt x="58876" y="0"/>
                </a:cubicBezTo>
                <a:close/>
              </a:path>
            </a:pathLst>
          </a:custGeom>
          <a:noFill/>
          <a:ln w="31750">
            <a:noFill/>
          </a:ln>
        </p:spPr>
      </p:pic>
      <p:pic>
        <p:nvPicPr>
          <p:cNvPr id="79" name="図 78">
            <a:extLst>
              <a:ext uri="{FF2B5EF4-FFF2-40B4-BE49-F238E27FC236}">
                <a16:creationId xmlns:a16="http://schemas.microsoft.com/office/drawing/2014/main" id="{65C0DF0B-AB67-6007-C66E-5F03C44D7D52}"/>
              </a:ext>
            </a:extLst>
          </p:cNvPr>
          <p:cNvPicPr>
            <a:picLocks noChangeAspect="1"/>
          </p:cNvPicPr>
          <p:nvPr/>
        </p:nvPicPr>
        <p:blipFill>
          <a:blip r:embed="rId3" cstate="print">
            <a:alphaModFix/>
            <a:extLst>
              <a:ext uri="{28A0092B-C50C-407E-A947-70E740481C1C}">
                <a14:useLocalDpi xmlns:a14="http://schemas.microsoft.com/office/drawing/2010/main" val="0"/>
              </a:ext>
            </a:extLst>
          </a:blip>
          <a:srcRect l="68600" t="50272" r="15203" b="26835"/>
          <a:stretch/>
        </p:blipFill>
        <p:spPr>
          <a:xfrm>
            <a:off x="4974982" y="3887715"/>
            <a:ext cx="1044000" cy="1044000"/>
          </a:xfrm>
          <a:custGeom>
            <a:avLst/>
            <a:gdLst>
              <a:gd name="connsiteX0" fmla="*/ 522000 w 1044000"/>
              <a:gd name="connsiteY0" fmla="*/ 0 h 1044000"/>
              <a:gd name="connsiteX1" fmla="*/ 1044000 w 1044000"/>
              <a:gd name="connsiteY1" fmla="*/ 522000 h 1044000"/>
              <a:gd name="connsiteX2" fmla="*/ 522000 w 1044000"/>
              <a:gd name="connsiteY2" fmla="*/ 1044000 h 1044000"/>
              <a:gd name="connsiteX3" fmla="*/ 0 w 1044000"/>
              <a:gd name="connsiteY3" fmla="*/ 522000 h 1044000"/>
              <a:gd name="connsiteX4" fmla="*/ 522000 w 1044000"/>
              <a:gd name="connsiteY4" fmla="*/ 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000" h="1044000">
                <a:moveTo>
                  <a:pt x="522000" y="0"/>
                </a:moveTo>
                <a:cubicBezTo>
                  <a:pt x="810293" y="0"/>
                  <a:pt x="1044000" y="233707"/>
                  <a:pt x="1044000" y="522000"/>
                </a:cubicBezTo>
                <a:cubicBezTo>
                  <a:pt x="1044000" y="810293"/>
                  <a:pt x="810293" y="1044000"/>
                  <a:pt x="522000" y="1044000"/>
                </a:cubicBezTo>
                <a:cubicBezTo>
                  <a:pt x="233707" y="1044000"/>
                  <a:pt x="0" y="810293"/>
                  <a:pt x="0" y="522000"/>
                </a:cubicBezTo>
                <a:cubicBezTo>
                  <a:pt x="0" y="233707"/>
                  <a:pt x="233707" y="0"/>
                  <a:pt x="522000" y="0"/>
                </a:cubicBezTo>
                <a:close/>
              </a:path>
            </a:pathLst>
          </a:custGeom>
        </p:spPr>
      </p:pic>
      <p:pic>
        <p:nvPicPr>
          <p:cNvPr id="80" name="図 79">
            <a:extLst>
              <a:ext uri="{FF2B5EF4-FFF2-40B4-BE49-F238E27FC236}">
                <a16:creationId xmlns:a16="http://schemas.microsoft.com/office/drawing/2014/main" id="{29556C4E-3EC3-0E92-80F6-92DE7A82EE04}"/>
              </a:ext>
            </a:extLst>
          </p:cNvPr>
          <p:cNvPicPr>
            <a:picLocks noChangeAspect="1"/>
          </p:cNvPicPr>
          <p:nvPr/>
        </p:nvPicPr>
        <p:blipFill>
          <a:blip r:embed="rId5" cstate="print">
            <a:alphaModFix/>
            <a:extLst>
              <a:ext uri="{28A0092B-C50C-407E-A947-70E740481C1C}">
                <a14:useLocalDpi xmlns:a14="http://schemas.microsoft.com/office/drawing/2010/main" val="0"/>
              </a:ext>
            </a:extLst>
          </a:blip>
          <a:srcRect l="24256" t="7648" r="59547" b="69459"/>
          <a:stretch>
            <a:fillRect/>
          </a:stretch>
        </p:blipFill>
        <p:spPr>
          <a:xfrm>
            <a:off x="2116800" y="1944000"/>
            <a:ext cx="1044000" cy="1044000"/>
          </a:xfrm>
          <a:custGeom>
            <a:avLst/>
            <a:gdLst>
              <a:gd name="connsiteX0" fmla="*/ 522000 w 1044000"/>
              <a:gd name="connsiteY0" fmla="*/ 0 h 1044000"/>
              <a:gd name="connsiteX1" fmla="*/ 1044000 w 1044000"/>
              <a:gd name="connsiteY1" fmla="*/ 522000 h 1044000"/>
              <a:gd name="connsiteX2" fmla="*/ 522000 w 1044000"/>
              <a:gd name="connsiteY2" fmla="*/ 1044000 h 1044000"/>
              <a:gd name="connsiteX3" fmla="*/ 0 w 1044000"/>
              <a:gd name="connsiteY3" fmla="*/ 522000 h 1044000"/>
              <a:gd name="connsiteX4" fmla="*/ 522000 w 1044000"/>
              <a:gd name="connsiteY4" fmla="*/ 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000" h="1044000">
                <a:moveTo>
                  <a:pt x="522000" y="0"/>
                </a:moveTo>
                <a:cubicBezTo>
                  <a:pt x="810293" y="0"/>
                  <a:pt x="1044000" y="233707"/>
                  <a:pt x="1044000" y="522000"/>
                </a:cubicBezTo>
                <a:cubicBezTo>
                  <a:pt x="1044000" y="810293"/>
                  <a:pt x="810293" y="1044000"/>
                  <a:pt x="522000" y="1044000"/>
                </a:cubicBezTo>
                <a:cubicBezTo>
                  <a:pt x="233707" y="1044000"/>
                  <a:pt x="0" y="810293"/>
                  <a:pt x="0" y="522000"/>
                </a:cubicBezTo>
                <a:cubicBezTo>
                  <a:pt x="0" y="233707"/>
                  <a:pt x="233707" y="0"/>
                  <a:pt x="522000" y="0"/>
                </a:cubicBezTo>
                <a:close/>
              </a:path>
            </a:pathLst>
          </a:custGeom>
        </p:spPr>
      </p:pic>
      <p:pic>
        <p:nvPicPr>
          <p:cNvPr id="77" name="図 76">
            <a:extLst>
              <a:ext uri="{FF2B5EF4-FFF2-40B4-BE49-F238E27FC236}">
                <a16:creationId xmlns:a16="http://schemas.microsoft.com/office/drawing/2014/main" id="{E532F13A-9C63-EEA5-E619-AA84FD65928B}"/>
              </a:ext>
            </a:extLst>
          </p:cNvPr>
          <p:cNvPicPr>
            <a:picLocks noChangeAspect="1"/>
          </p:cNvPicPr>
          <p:nvPr/>
        </p:nvPicPr>
        <p:blipFill>
          <a:blip r:embed="rId3" cstate="print">
            <a:alphaModFix/>
            <a:extLst>
              <a:ext uri="{28A0092B-C50C-407E-A947-70E740481C1C}">
                <a14:useLocalDpi xmlns:a14="http://schemas.microsoft.com/office/drawing/2010/main" val="0"/>
              </a:ext>
            </a:extLst>
          </a:blip>
          <a:srcRect l="11272" t="40416" r="72531" b="36691"/>
          <a:stretch>
            <a:fillRect/>
          </a:stretch>
        </p:blipFill>
        <p:spPr>
          <a:xfrm>
            <a:off x="1278000" y="3438000"/>
            <a:ext cx="1044000" cy="1044000"/>
          </a:xfrm>
          <a:custGeom>
            <a:avLst/>
            <a:gdLst>
              <a:gd name="connsiteX0" fmla="*/ 522000 w 1044000"/>
              <a:gd name="connsiteY0" fmla="*/ 0 h 1044000"/>
              <a:gd name="connsiteX1" fmla="*/ 1044000 w 1044000"/>
              <a:gd name="connsiteY1" fmla="*/ 522000 h 1044000"/>
              <a:gd name="connsiteX2" fmla="*/ 522000 w 1044000"/>
              <a:gd name="connsiteY2" fmla="*/ 1044000 h 1044000"/>
              <a:gd name="connsiteX3" fmla="*/ 0 w 1044000"/>
              <a:gd name="connsiteY3" fmla="*/ 522000 h 1044000"/>
              <a:gd name="connsiteX4" fmla="*/ 522000 w 1044000"/>
              <a:gd name="connsiteY4" fmla="*/ 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000" h="1044000">
                <a:moveTo>
                  <a:pt x="522000" y="0"/>
                </a:moveTo>
                <a:cubicBezTo>
                  <a:pt x="810293" y="0"/>
                  <a:pt x="1044000" y="233707"/>
                  <a:pt x="1044000" y="522000"/>
                </a:cubicBezTo>
                <a:cubicBezTo>
                  <a:pt x="1044000" y="810293"/>
                  <a:pt x="810293" y="1044000"/>
                  <a:pt x="522000" y="1044000"/>
                </a:cubicBezTo>
                <a:cubicBezTo>
                  <a:pt x="233707" y="1044000"/>
                  <a:pt x="0" y="810293"/>
                  <a:pt x="0" y="522000"/>
                </a:cubicBezTo>
                <a:cubicBezTo>
                  <a:pt x="0" y="233707"/>
                  <a:pt x="233707" y="0"/>
                  <a:pt x="522000" y="0"/>
                </a:cubicBezTo>
                <a:close/>
              </a:path>
            </a:pathLst>
          </a:custGeom>
        </p:spPr>
      </p:pic>
      <p:pic>
        <p:nvPicPr>
          <p:cNvPr id="73" name="図 72">
            <a:extLst>
              <a:ext uri="{FF2B5EF4-FFF2-40B4-BE49-F238E27FC236}">
                <a16:creationId xmlns:a16="http://schemas.microsoft.com/office/drawing/2014/main" id="{3C143F69-65B1-3D57-C704-688454D95949}"/>
              </a:ext>
            </a:extLst>
          </p:cNvPr>
          <p:cNvPicPr>
            <a:picLocks noChangeAspect="1"/>
          </p:cNvPicPr>
          <p:nvPr/>
        </p:nvPicPr>
        <p:blipFill>
          <a:blip r:embed="rId6" cstate="print">
            <a:alphaModFix/>
            <a:extLst>
              <a:ext uri="{28A0092B-C50C-407E-A947-70E740481C1C}">
                <a14:useLocalDpi xmlns:a14="http://schemas.microsoft.com/office/drawing/2010/main" val="0"/>
              </a:ext>
            </a:extLst>
          </a:blip>
          <a:srcRect l="32205" t="64481" r="51598" b="12626"/>
          <a:stretch>
            <a:fillRect/>
          </a:stretch>
        </p:blipFill>
        <p:spPr>
          <a:xfrm>
            <a:off x="2628000" y="4536000"/>
            <a:ext cx="1044000" cy="1044000"/>
          </a:xfrm>
          <a:custGeom>
            <a:avLst/>
            <a:gdLst>
              <a:gd name="connsiteX0" fmla="*/ 522000 w 1044000"/>
              <a:gd name="connsiteY0" fmla="*/ 0 h 1044000"/>
              <a:gd name="connsiteX1" fmla="*/ 1044000 w 1044000"/>
              <a:gd name="connsiteY1" fmla="*/ 522000 h 1044000"/>
              <a:gd name="connsiteX2" fmla="*/ 522000 w 1044000"/>
              <a:gd name="connsiteY2" fmla="*/ 1044000 h 1044000"/>
              <a:gd name="connsiteX3" fmla="*/ 0 w 1044000"/>
              <a:gd name="connsiteY3" fmla="*/ 522000 h 1044000"/>
              <a:gd name="connsiteX4" fmla="*/ 522000 w 1044000"/>
              <a:gd name="connsiteY4" fmla="*/ 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000" h="1044000">
                <a:moveTo>
                  <a:pt x="522000" y="0"/>
                </a:moveTo>
                <a:cubicBezTo>
                  <a:pt x="810293" y="0"/>
                  <a:pt x="1044000" y="233707"/>
                  <a:pt x="1044000" y="522000"/>
                </a:cubicBezTo>
                <a:cubicBezTo>
                  <a:pt x="1044000" y="810293"/>
                  <a:pt x="810293" y="1044000"/>
                  <a:pt x="522000" y="1044000"/>
                </a:cubicBezTo>
                <a:cubicBezTo>
                  <a:pt x="233707" y="1044000"/>
                  <a:pt x="0" y="810293"/>
                  <a:pt x="0" y="522000"/>
                </a:cubicBezTo>
                <a:cubicBezTo>
                  <a:pt x="0" y="233707"/>
                  <a:pt x="233707" y="0"/>
                  <a:pt x="522000" y="0"/>
                </a:cubicBezTo>
                <a:close/>
              </a:path>
            </a:pathLst>
          </a:custGeom>
        </p:spPr>
      </p:pic>
      <p:pic>
        <p:nvPicPr>
          <p:cNvPr id="74" name="図 73">
            <a:extLst>
              <a:ext uri="{FF2B5EF4-FFF2-40B4-BE49-F238E27FC236}">
                <a16:creationId xmlns:a16="http://schemas.microsoft.com/office/drawing/2014/main" id="{12C5B970-D0F2-B2D9-462E-48D44014E3F5}"/>
              </a:ext>
            </a:extLst>
          </p:cNvPr>
          <p:cNvPicPr>
            <a:picLocks noChangeAspect="1"/>
          </p:cNvPicPr>
          <p:nvPr/>
        </p:nvPicPr>
        <p:blipFill>
          <a:blip r:embed="rId3" cstate="print">
            <a:alphaModFix/>
            <a:extLst>
              <a:ext uri="{28A0092B-C50C-407E-A947-70E740481C1C}">
                <a14:useLocalDpi xmlns:a14="http://schemas.microsoft.com/office/drawing/2010/main" val="0"/>
              </a:ext>
            </a:extLst>
          </a:blip>
          <a:srcRect l="65921" t="20296" r="17882" b="56811"/>
          <a:stretch>
            <a:fillRect/>
          </a:stretch>
        </p:blipFill>
        <p:spPr>
          <a:xfrm>
            <a:off x="4788000" y="2520000"/>
            <a:ext cx="1044000" cy="1044000"/>
          </a:xfrm>
          <a:custGeom>
            <a:avLst/>
            <a:gdLst>
              <a:gd name="connsiteX0" fmla="*/ 522000 w 1044000"/>
              <a:gd name="connsiteY0" fmla="*/ 0 h 1044000"/>
              <a:gd name="connsiteX1" fmla="*/ 1044000 w 1044000"/>
              <a:gd name="connsiteY1" fmla="*/ 522000 h 1044000"/>
              <a:gd name="connsiteX2" fmla="*/ 522000 w 1044000"/>
              <a:gd name="connsiteY2" fmla="*/ 1044000 h 1044000"/>
              <a:gd name="connsiteX3" fmla="*/ 0 w 1044000"/>
              <a:gd name="connsiteY3" fmla="*/ 522000 h 1044000"/>
              <a:gd name="connsiteX4" fmla="*/ 522000 w 1044000"/>
              <a:gd name="connsiteY4" fmla="*/ 0 h 104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4000" h="1044000">
                <a:moveTo>
                  <a:pt x="522000" y="0"/>
                </a:moveTo>
                <a:cubicBezTo>
                  <a:pt x="810293" y="0"/>
                  <a:pt x="1044000" y="233707"/>
                  <a:pt x="1044000" y="522000"/>
                </a:cubicBezTo>
                <a:cubicBezTo>
                  <a:pt x="1044000" y="810293"/>
                  <a:pt x="810293" y="1044000"/>
                  <a:pt x="522000" y="1044000"/>
                </a:cubicBezTo>
                <a:cubicBezTo>
                  <a:pt x="233707" y="1044000"/>
                  <a:pt x="0" y="810293"/>
                  <a:pt x="0" y="522000"/>
                </a:cubicBezTo>
                <a:cubicBezTo>
                  <a:pt x="0" y="233707"/>
                  <a:pt x="233707" y="0"/>
                  <a:pt x="522000" y="0"/>
                </a:cubicBezTo>
                <a:close/>
              </a:path>
            </a:pathLst>
          </a:custGeom>
        </p:spPr>
      </p:pic>
      <p:pic>
        <p:nvPicPr>
          <p:cNvPr id="60" name="図 59">
            <a:extLst>
              <a:ext uri="{FF2B5EF4-FFF2-40B4-BE49-F238E27FC236}">
                <a16:creationId xmlns:a16="http://schemas.microsoft.com/office/drawing/2014/main" id="{E4E99B0C-A8A6-5DDA-492D-FD9EACCD7DDF}"/>
              </a:ext>
            </a:extLst>
          </p:cNvPr>
          <p:cNvPicPr>
            <a:picLocks noChangeAspect="1"/>
          </p:cNvPicPr>
          <p:nvPr/>
        </p:nvPicPr>
        <p:blipFill>
          <a:blip r:embed="rId3" cstate="print">
            <a:alphaModFix/>
            <a:extLst>
              <a:ext uri="{28A0092B-C50C-407E-A947-70E740481C1C}">
                <a14:useLocalDpi xmlns:a14="http://schemas.microsoft.com/office/drawing/2010/main" val="0"/>
              </a:ext>
            </a:extLst>
          </a:blip>
          <a:srcRect l="33080" t="16773" r="33080" b="35395"/>
          <a:stretch/>
        </p:blipFill>
        <p:spPr>
          <a:xfrm>
            <a:off x="2683116" y="2360026"/>
            <a:ext cx="2181308" cy="2181308"/>
          </a:xfrm>
          <a:custGeom>
            <a:avLst/>
            <a:gdLst>
              <a:gd name="connsiteX0" fmla="*/ 1090654 w 2181308"/>
              <a:gd name="connsiteY0" fmla="*/ 0 h 2181308"/>
              <a:gd name="connsiteX1" fmla="*/ 2181308 w 2181308"/>
              <a:gd name="connsiteY1" fmla="*/ 1090654 h 2181308"/>
              <a:gd name="connsiteX2" fmla="*/ 1090654 w 2181308"/>
              <a:gd name="connsiteY2" fmla="*/ 2181308 h 2181308"/>
              <a:gd name="connsiteX3" fmla="*/ 0 w 2181308"/>
              <a:gd name="connsiteY3" fmla="*/ 1090654 h 2181308"/>
              <a:gd name="connsiteX4" fmla="*/ 1090654 w 2181308"/>
              <a:gd name="connsiteY4" fmla="*/ 0 h 2181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1308" h="2181308">
                <a:moveTo>
                  <a:pt x="1090654" y="0"/>
                </a:moveTo>
                <a:cubicBezTo>
                  <a:pt x="1693006" y="0"/>
                  <a:pt x="2181308" y="488302"/>
                  <a:pt x="2181308" y="1090654"/>
                </a:cubicBezTo>
                <a:cubicBezTo>
                  <a:pt x="2181308" y="1693006"/>
                  <a:pt x="1693006" y="2181308"/>
                  <a:pt x="1090654" y="2181308"/>
                </a:cubicBezTo>
                <a:cubicBezTo>
                  <a:pt x="488302" y="2181308"/>
                  <a:pt x="0" y="1693006"/>
                  <a:pt x="0" y="1090654"/>
                </a:cubicBezTo>
                <a:cubicBezTo>
                  <a:pt x="0" y="488302"/>
                  <a:pt x="488302" y="0"/>
                  <a:pt x="1090654" y="0"/>
                </a:cubicBezTo>
                <a:close/>
              </a:path>
            </a:pathLst>
          </a:custGeom>
        </p:spPr>
      </p:pic>
      <p:sp>
        <p:nvSpPr>
          <p:cNvPr id="2" name="コンテンツ プレースホルダー 1">
            <a:extLst>
              <a:ext uri="{FF2B5EF4-FFF2-40B4-BE49-F238E27FC236}">
                <a16:creationId xmlns:a16="http://schemas.microsoft.com/office/drawing/2014/main" id="{E62F0649-0DC1-61E1-1A96-9309EAD3FBEB}"/>
              </a:ext>
            </a:extLst>
          </p:cNvPr>
          <p:cNvSpPr>
            <a:spLocks noGrp="1"/>
          </p:cNvSpPr>
          <p:nvPr>
            <p:ph idx="11"/>
          </p:nvPr>
        </p:nvSpPr>
        <p:spPr/>
        <p:txBody>
          <a:bodyPr/>
          <a:lstStyle/>
          <a:p>
            <a:r>
              <a:rPr lang="ja-JP" altLang="en-US" dirty="0"/>
              <a:t>バージョンアップ内容と込めた想い</a:t>
            </a:r>
          </a:p>
        </p:txBody>
      </p:sp>
      <p:sp>
        <p:nvSpPr>
          <p:cNvPr id="3" name="タイトル 2">
            <a:extLst>
              <a:ext uri="{FF2B5EF4-FFF2-40B4-BE49-F238E27FC236}">
                <a16:creationId xmlns:a16="http://schemas.microsoft.com/office/drawing/2014/main" id="{D6600409-5C5E-FD59-65E9-18C32A6D7B01}"/>
              </a:ext>
            </a:extLst>
          </p:cNvPr>
          <p:cNvSpPr>
            <a:spLocks noGrp="1"/>
          </p:cNvSpPr>
          <p:nvPr>
            <p:ph type="title"/>
          </p:nvPr>
        </p:nvSpPr>
        <p:spPr>
          <a:xfrm>
            <a:off x="900000" y="996087"/>
            <a:ext cx="10799991" cy="594491"/>
          </a:xfrm>
          <a:effectLst/>
        </p:spPr>
        <p:txBody>
          <a:bodyPr/>
          <a:lstStyle/>
          <a:p>
            <a:r>
              <a:rPr kumimoji="1" lang="ja-JP" altLang="en-US"/>
              <a:t>カレーとスパイスで世界中を笑顔に</a:t>
            </a:r>
          </a:p>
        </p:txBody>
      </p:sp>
      <p:sp>
        <p:nvSpPr>
          <p:cNvPr id="4" name="コンテンツ プレースホルダー 3">
            <a:extLst>
              <a:ext uri="{FF2B5EF4-FFF2-40B4-BE49-F238E27FC236}">
                <a16:creationId xmlns:a16="http://schemas.microsoft.com/office/drawing/2014/main" id="{551ECE6D-FD61-7CBB-85E1-9022E541EE62}"/>
              </a:ext>
            </a:extLst>
          </p:cNvPr>
          <p:cNvSpPr>
            <a:spLocks noGrp="1"/>
          </p:cNvSpPr>
          <p:nvPr>
            <p:ph idx="10"/>
          </p:nvPr>
        </p:nvSpPr>
        <p:spPr/>
        <p:txBody>
          <a:bodyPr/>
          <a:lstStyle/>
          <a:p>
            <a:r>
              <a:rPr kumimoji="1" lang="en-US" altLang="ja-JP" dirty="0"/>
              <a:t>04</a:t>
            </a:r>
            <a:endParaRPr kumimoji="1" lang="ja-JP" altLang="en-US"/>
          </a:p>
        </p:txBody>
      </p:sp>
      <p:sp>
        <p:nvSpPr>
          <p:cNvPr id="5" name="フッター プレースホルダー 4">
            <a:extLst>
              <a:ext uri="{FF2B5EF4-FFF2-40B4-BE49-F238E27FC236}">
                <a16:creationId xmlns:a16="http://schemas.microsoft.com/office/drawing/2014/main" id="{9919936A-ADF0-2F5A-D549-3CE589AB1C5B}"/>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73B55C8A-45C8-0475-2908-484114D63CF1}"/>
              </a:ext>
            </a:extLst>
          </p:cNvPr>
          <p:cNvSpPr>
            <a:spLocks noGrp="1"/>
          </p:cNvSpPr>
          <p:nvPr>
            <p:ph type="sldNum" sz="quarter" idx="4"/>
          </p:nvPr>
        </p:nvSpPr>
        <p:spPr/>
        <p:txBody>
          <a:bodyPr/>
          <a:lstStyle/>
          <a:p>
            <a:fld id="{48F63A3B-78C7-47BE-AE5E-E10140E04643}" type="slidenum">
              <a:rPr lang="en-US" smtClean="0"/>
              <a:pPr/>
              <a:t>5</a:t>
            </a:fld>
            <a:endParaRPr lang="en-US"/>
          </a:p>
        </p:txBody>
      </p:sp>
      <p:sp>
        <p:nvSpPr>
          <p:cNvPr id="11" name="テキスト ボックス 10">
            <a:extLst>
              <a:ext uri="{FF2B5EF4-FFF2-40B4-BE49-F238E27FC236}">
                <a16:creationId xmlns:a16="http://schemas.microsoft.com/office/drawing/2014/main" id="{2AC49FF3-508F-26F2-7788-A7B5A4003158}"/>
              </a:ext>
            </a:extLst>
          </p:cNvPr>
          <p:cNvSpPr txBox="1"/>
          <p:nvPr/>
        </p:nvSpPr>
        <p:spPr>
          <a:xfrm>
            <a:off x="8333720" y="1863585"/>
            <a:ext cx="3095255" cy="430887"/>
          </a:xfrm>
          <a:prstGeom prst="rect">
            <a:avLst/>
          </a:prstGeom>
          <a:noFill/>
        </p:spPr>
        <p:txBody>
          <a:bodyPr wrap="square" lIns="0" tIns="0" rIns="0" bIns="0" rtlCol="0" anchor="t" anchorCtr="0">
            <a:spAutoFit/>
          </a:bodyPr>
          <a:lstStyle/>
          <a:p>
            <a:pPr algn="just"/>
            <a:r>
              <a:rPr lang="ja-JP" altLang="en-US" sz="1400" b="1" dirty="0">
                <a:latin typeface="游ゴシック" panose="020B0400000000000000" pitchFamily="50" charset="-128"/>
                <a:ea typeface="游ゴシック" panose="020B0400000000000000" pitchFamily="50" charset="-128"/>
              </a:rPr>
              <a:t>スパイス系</a:t>
            </a:r>
            <a:r>
              <a:rPr lang="en-US" altLang="ja-JP" sz="1400" b="1" dirty="0">
                <a:latin typeface="游ゴシック" panose="020B0400000000000000" pitchFamily="50" charset="-128"/>
                <a:ea typeface="游ゴシック" panose="020B0400000000000000" pitchFamily="50" charset="-128"/>
              </a:rPr>
              <a:t>VC</a:t>
            </a:r>
            <a:r>
              <a:rPr lang="ja-JP" altLang="en-US" sz="1400" b="1" dirty="0">
                <a:latin typeface="游ゴシック" panose="020B0400000000000000" pitchFamily="50" charset="-128"/>
                <a:ea typeface="游ゴシック" panose="020B0400000000000000" pitchFamily="50" charset="-128"/>
              </a:rPr>
              <a:t>の目指す姿</a:t>
            </a:r>
            <a:endParaRPr lang="en-US" altLang="ja-JP" sz="1400" b="1" dirty="0">
              <a:latin typeface="游ゴシック" panose="020B0400000000000000" pitchFamily="50" charset="-128"/>
              <a:ea typeface="游ゴシック" panose="020B0400000000000000" pitchFamily="50" charset="-128"/>
            </a:endParaRPr>
          </a:p>
          <a:p>
            <a:pPr algn="just"/>
            <a:r>
              <a:rPr lang="en-US" altLang="ja-JP" sz="1400" b="1" dirty="0">
                <a:solidFill>
                  <a:srgbClr val="E50013"/>
                </a:solidFill>
                <a:latin typeface="游ゴシック" panose="020B0400000000000000" pitchFamily="50" charset="-128"/>
                <a:ea typeface="游ゴシック" panose="020B0400000000000000" pitchFamily="50" charset="-128"/>
              </a:rPr>
              <a:t>=</a:t>
            </a:r>
            <a:r>
              <a:rPr lang="ja-JP" altLang="en-US" sz="1400" b="1" dirty="0">
                <a:solidFill>
                  <a:srgbClr val="E50013"/>
                </a:solidFill>
                <a:latin typeface="游ゴシック" panose="020B0400000000000000" pitchFamily="50" charset="-128"/>
                <a:ea typeface="游ゴシック" panose="020B0400000000000000" pitchFamily="50" charset="-128"/>
              </a:rPr>
              <a:t>カレーとスパイスで世界中を笑顔に</a:t>
            </a:r>
            <a:endParaRPr lang="en-US" altLang="ja-JP" sz="1400" b="1" dirty="0">
              <a:solidFill>
                <a:srgbClr val="E50013"/>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10A41B35-F862-C4D5-5389-E7F7715D973A}"/>
              </a:ext>
            </a:extLst>
          </p:cNvPr>
          <p:cNvSpPr txBox="1"/>
          <p:nvPr/>
        </p:nvSpPr>
        <p:spPr>
          <a:xfrm>
            <a:off x="7134521" y="4456146"/>
            <a:ext cx="4827018" cy="790601"/>
          </a:xfrm>
          <a:prstGeom prst="rect">
            <a:avLst/>
          </a:prstGeom>
          <a:noFill/>
        </p:spPr>
        <p:txBody>
          <a:bodyPr wrap="square" lIns="0" tIns="0" rIns="0" bIns="0" rtlCol="0" anchor="t" anchorCtr="0">
            <a:spAutoFit/>
          </a:bodyPr>
          <a:lstStyle/>
          <a:p>
            <a:pPr algn="ctr">
              <a:lnSpc>
                <a:spcPct val="125000"/>
              </a:lnSpc>
            </a:pPr>
            <a:r>
              <a:rPr lang="ja-JP" altLang="en-US" sz="1400" b="1" dirty="0">
                <a:solidFill>
                  <a:srgbClr val="FF0000"/>
                </a:solidFill>
                <a:latin typeface="游ゴシック" panose="020B0400000000000000" pitchFamily="50" charset="-128"/>
                <a:ea typeface="游ゴシック" panose="020B0400000000000000" pitchFamily="50" charset="-128"/>
              </a:rPr>
              <a:t>めざす姿、５つの提供価値の実現に向けては、</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algn="ctr">
              <a:lnSpc>
                <a:spcPct val="125000"/>
              </a:lnSpc>
            </a:pPr>
            <a:r>
              <a:rPr lang="ja-JP" altLang="en-US" sz="1400" b="1" dirty="0">
                <a:solidFill>
                  <a:srgbClr val="FF0000"/>
                </a:solidFill>
                <a:latin typeface="游ゴシック" panose="020B0400000000000000" pitchFamily="50" charset="-128"/>
                <a:ea typeface="游ゴシック" panose="020B0400000000000000" pitchFamily="50" charset="-128"/>
              </a:rPr>
              <a:t>私たち一人ひとりの</a:t>
            </a:r>
            <a:endParaRPr lang="en-US" altLang="ja-JP" sz="1400" b="1" dirty="0">
              <a:solidFill>
                <a:srgbClr val="FF0000"/>
              </a:solidFill>
              <a:latin typeface="游ゴシック" panose="020B0400000000000000" pitchFamily="50" charset="-128"/>
              <a:ea typeface="游ゴシック" panose="020B0400000000000000" pitchFamily="50" charset="-128"/>
            </a:endParaRPr>
          </a:p>
          <a:p>
            <a:pPr algn="ctr">
              <a:lnSpc>
                <a:spcPct val="125000"/>
              </a:lnSpc>
            </a:pPr>
            <a:r>
              <a:rPr lang="ja-JP" altLang="en-US" sz="1400" b="1" dirty="0">
                <a:solidFill>
                  <a:srgbClr val="FF0000"/>
                </a:solidFill>
                <a:latin typeface="游ゴシック" panose="020B0400000000000000" pitchFamily="50" charset="-128"/>
                <a:ea typeface="游ゴシック" panose="020B0400000000000000" pitchFamily="50" charset="-128"/>
              </a:rPr>
              <a:t>自由な発想、試行錯誤によって創り上げていきたい</a:t>
            </a:r>
            <a:endParaRPr lang="en-US" altLang="ja-JP" sz="1400" b="1" dirty="0">
              <a:solidFill>
                <a:srgbClr val="FF0000"/>
              </a:solidFill>
              <a:latin typeface="游ゴシック" panose="020B0400000000000000" pitchFamily="50" charset="-128"/>
            </a:endParaRPr>
          </a:p>
        </p:txBody>
      </p:sp>
      <p:sp>
        <p:nvSpPr>
          <p:cNvPr id="24" name="円/楕円 23">
            <a:extLst>
              <a:ext uri="{FF2B5EF4-FFF2-40B4-BE49-F238E27FC236}">
                <a16:creationId xmlns:a16="http://schemas.microsoft.com/office/drawing/2014/main" id="{E6433CEF-875F-7343-4C45-B68D3A5B3EE1}"/>
              </a:ext>
            </a:extLst>
          </p:cNvPr>
          <p:cNvSpPr/>
          <p:nvPr/>
        </p:nvSpPr>
        <p:spPr>
          <a:xfrm>
            <a:off x="3427452" y="3104362"/>
            <a:ext cx="692636" cy="692636"/>
          </a:xfrm>
          <a:prstGeom prst="ellipse">
            <a:avLst/>
          </a:prstGeom>
          <a:solidFill>
            <a:srgbClr val="FF0000"/>
          </a:solidFill>
          <a:ln w="1270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1200" b="1" dirty="0">
                <a:solidFill>
                  <a:schemeClr val="bg1"/>
                </a:solidFill>
                <a:latin typeface="Arial" panose="020B0604020202020204" pitchFamily="34" charset="0"/>
                <a:cs typeface="Arial" panose="020B0604020202020204" pitchFamily="34" charset="0"/>
              </a:rPr>
              <a:t>t</a:t>
            </a:r>
            <a:r>
              <a:rPr kumimoji="1" lang="en-US" altLang="ja-JP" sz="1200" b="1" dirty="0">
                <a:solidFill>
                  <a:schemeClr val="bg1"/>
                </a:solidFill>
                <a:latin typeface="Arial" panose="020B0604020202020204" pitchFamily="34" charset="0"/>
                <a:cs typeface="Arial" panose="020B0604020202020204" pitchFamily="34" charset="0"/>
              </a:rPr>
              <a:t>o be</a:t>
            </a:r>
            <a:endParaRPr kumimoji="1" lang="ja-JP" altLang="en-US" sz="1200" b="1" dirty="0">
              <a:solidFill>
                <a:schemeClr val="bg1"/>
              </a:solidFill>
              <a:latin typeface="Arial" panose="020B0604020202020204" pitchFamily="34" charset="0"/>
              <a:cs typeface="Arial" panose="020B0604020202020204" pitchFamily="34" charset="0"/>
            </a:endParaRPr>
          </a:p>
        </p:txBody>
      </p:sp>
      <p:sp>
        <p:nvSpPr>
          <p:cNvPr id="34" name="円/楕円 33">
            <a:extLst>
              <a:ext uri="{FF2B5EF4-FFF2-40B4-BE49-F238E27FC236}">
                <a16:creationId xmlns:a16="http://schemas.microsoft.com/office/drawing/2014/main" id="{8F73C470-DB1D-C5B5-6570-E03CAA35B3AE}"/>
              </a:ext>
            </a:extLst>
          </p:cNvPr>
          <p:cNvSpPr>
            <a:spLocks noChangeAspect="1"/>
          </p:cNvSpPr>
          <p:nvPr/>
        </p:nvSpPr>
        <p:spPr>
          <a:xfrm>
            <a:off x="2119789" y="1946582"/>
            <a:ext cx="1044000" cy="1044000"/>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28" name="円/楕円 27">
            <a:extLst>
              <a:ext uri="{FF2B5EF4-FFF2-40B4-BE49-F238E27FC236}">
                <a16:creationId xmlns:a16="http://schemas.microsoft.com/office/drawing/2014/main" id="{8E90FB08-2DA2-6A82-748D-53B018417E5F}"/>
              </a:ext>
            </a:extLst>
          </p:cNvPr>
          <p:cNvSpPr>
            <a:spLocks noChangeAspect="1"/>
          </p:cNvSpPr>
          <p:nvPr/>
        </p:nvSpPr>
        <p:spPr>
          <a:xfrm>
            <a:off x="2407789" y="1722580"/>
            <a:ext cx="468000" cy="468000"/>
          </a:xfrm>
          <a:prstGeom prst="ellipse">
            <a:avLst/>
          </a:prstGeom>
          <a:solidFill>
            <a:schemeClr val="tx1"/>
          </a:solidFill>
          <a:ln w="1270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800" b="1" dirty="0">
                <a:solidFill>
                  <a:schemeClr val="bg1"/>
                </a:solidFill>
                <a:latin typeface="Arial" panose="020B0604020202020204" pitchFamily="34" charset="0"/>
                <a:cs typeface="Arial" panose="020B0604020202020204" pitchFamily="34" charset="0"/>
              </a:rPr>
              <a:t>t</a:t>
            </a:r>
            <a:r>
              <a:rPr kumimoji="1" lang="en-US" altLang="ja-JP" sz="800" b="1" dirty="0">
                <a:solidFill>
                  <a:schemeClr val="bg1"/>
                </a:solidFill>
                <a:latin typeface="Arial" panose="020B0604020202020204" pitchFamily="34" charset="0"/>
                <a:cs typeface="Arial" panose="020B0604020202020204" pitchFamily="34" charset="0"/>
              </a:rPr>
              <a:t>o do</a:t>
            </a:r>
            <a:endParaRPr kumimoji="1" lang="ja-JP" altLang="en-US" sz="800" b="1" dirty="0">
              <a:solidFill>
                <a:schemeClr val="bg1"/>
              </a:solidFill>
              <a:latin typeface="Arial" panose="020B0604020202020204" pitchFamily="34" charset="0"/>
              <a:cs typeface="Arial" panose="020B0604020202020204" pitchFamily="34" charset="0"/>
            </a:endParaRPr>
          </a:p>
        </p:txBody>
      </p:sp>
      <p:sp>
        <p:nvSpPr>
          <p:cNvPr id="35" name="円/楕円 34">
            <a:extLst>
              <a:ext uri="{FF2B5EF4-FFF2-40B4-BE49-F238E27FC236}">
                <a16:creationId xmlns:a16="http://schemas.microsoft.com/office/drawing/2014/main" id="{93C3F4CA-C085-EFBF-8D44-24EDD7FB11CA}"/>
              </a:ext>
            </a:extLst>
          </p:cNvPr>
          <p:cNvSpPr>
            <a:spLocks noChangeAspect="1"/>
          </p:cNvSpPr>
          <p:nvPr/>
        </p:nvSpPr>
        <p:spPr>
          <a:xfrm>
            <a:off x="1287232" y="3436378"/>
            <a:ext cx="1044000" cy="1044000"/>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36" name="円/楕円 35">
            <a:extLst>
              <a:ext uri="{FF2B5EF4-FFF2-40B4-BE49-F238E27FC236}">
                <a16:creationId xmlns:a16="http://schemas.microsoft.com/office/drawing/2014/main" id="{FC0A21B8-1D4D-9782-3C07-41BDF876A17D}"/>
              </a:ext>
            </a:extLst>
          </p:cNvPr>
          <p:cNvSpPr>
            <a:spLocks noChangeAspect="1"/>
          </p:cNvSpPr>
          <p:nvPr/>
        </p:nvSpPr>
        <p:spPr>
          <a:xfrm>
            <a:off x="1575232" y="3212376"/>
            <a:ext cx="468000" cy="468000"/>
          </a:xfrm>
          <a:prstGeom prst="ellipse">
            <a:avLst/>
          </a:prstGeom>
          <a:solidFill>
            <a:schemeClr val="tx1"/>
          </a:solidFill>
          <a:ln w="1270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800" b="1" dirty="0">
                <a:solidFill>
                  <a:schemeClr val="bg1"/>
                </a:solidFill>
                <a:latin typeface="Arial" panose="020B0604020202020204" pitchFamily="34" charset="0"/>
                <a:cs typeface="Arial" panose="020B0604020202020204" pitchFamily="34" charset="0"/>
              </a:rPr>
              <a:t>t</a:t>
            </a:r>
            <a:r>
              <a:rPr kumimoji="1" lang="en-US" altLang="ja-JP" sz="800" b="1" dirty="0">
                <a:solidFill>
                  <a:schemeClr val="bg1"/>
                </a:solidFill>
                <a:latin typeface="Arial" panose="020B0604020202020204" pitchFamily="34" charset="0"/>
                <a:cs typeface="Arial" panose="020B0604020202020204" pitchFamily="34" charset="0"/>
              </a:rPr>
              <a:t>o do</a:t>
            </a:r>
            <a:endParaRPr kumimoji="1" lang="ja-JP" altLang="en-US" sz="800" b="1" dirty="0">
              <a:solidFill>
                <a:schemeClr val="bg1"/>
              </a:solidFill>
              <a:latin typeface="Arial" panose="020B0604020202020204" pitchFamily="34" charset="0"/>
              <a:cs typeface="Arial" panose="020B0604020202020204" pitchFamily="34" charset="0"/>
            </a:endParaRPr>
          </a:p>
        </p:txBody>
      </p:sp>
      <p:sp>
        <p:nvSpPr>
          <p:cNvPr id="37" name="円/楕円 36">
            <a:extLst>
              <a:ext uri="{FF2B5EF4-FFF2-40B4-BE49-F238E27FC236}">
                <a16:creationId xmlns:a16="http://schemas.microsoft.com/office/drawing/2014/main" id="{29879DD4-D96A-71A2-B1AD-F7494C6404A9}"/>
              </a:ext>
            </a:extLst>
          </p:cNvPr>
          <p:cNvSpPr>
            <a:spLocks noChangeAspect="1"/>
          </p:cNvSpPr>
          <p:nvPr/>
        </p:nvSpPr>
        <p:spPr>
          <a:xfrm>
            <a:off x="2641789" y="4524839"/>
            <a:ext cx="1044000" cy="1044000"/>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38" name="円/楕円 37">
            <a:extLst>
              <a:ext uri="{FF2B5EF4-FFF2-40B4-BE49-F238E27FC236}">
                <a16:creationId xmlns:a16="http://schemas.microsoft.com/office/drawing/2014/main" id="{EA231624-A952-A4D6-C00F-EE950A0E13BA}"/>
              </a:ext>
            </a:extLst>
          </p:cNvPr>
          <p:cNvSpPr>
            <a:spLocks noChangeAspect="1"/>
          </p:cNvSpPr>
          <p:nvPr/>
        </p:nvSpPr>
        <p:spPr>
          <a:xfrm>
            <a:off x="2929789" y="4300837"/>
            <a:ext cx="468000" cy="468000"/>
          </a:xfrm>
          <a:prstGeom prst="ellipse">
            <a:avLst/>
          </a:prstGeom>
          <a:solidFill>
            <a:schemeClr val="tx1"/>
          </a:solidFill>
          <a:ln w="1270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800" b="1" dirty="0">
                <a:solidFill>
                  <a:schemeClr val="bg1"/>
                </a:solidFill>
                <a:latin typeface="Arial" panose="020B0604020202020204" pitchFamily="34" charset="0"/>
                <a:cs typeface="Arial" panose="020B0604020202020204" pitchFamily="34" charset="0"/>
              </a:rPr>
              <a:t>t</a:t>
            </a:r>
            <a:r>
              <a:rPr kumimoji="1" lang="en-US" altLang="ja-JP" sz="800" b="1" dirty="0">
                <a:solidFill>
                  <a:schemeClr val="bg1"/>
                </a:solidFill>
                <a:latin typeface="Arial" panose="020B0604020202020204" pitchFamily="34" charset="0"/>
                <a:cs typeface="Arial" panose="020B0604020202020204" pitchFamily="34" charset="0"/>
              </a:rPr>
              <a:t>o do</a:t>
            </a:r>
            <a:endParaRPr kumimoji="1" lang="ja-JP" altLang="en-US" sz="800" b="1" dirty="0">
              <a:solidFill>
                <a:schemeClr val="bg1"/>
              </a:solidFill>
              <a:latin typeface="Arial" panose="020B0604020202020204" pitchFamily="34" charset="0"/>
              <a:cs typeface="Arial" panose="020B0604020202020204" pitchFamily="34" charset="0"/>
            </a:endParaRPr>
          </a:p>
        </p:txBody>
      </p:sp>
      <p:sp>
        <p:nvSpPr>
          <p:cNvPr id="41" name="円/楕円 40">
            <a:extLst>
              <a:ext uri="{FF2B5EF4-FFF2-40B4-BE49-F238E27FC236}">
                <a16:creationId xmlns:a16="http://schemas.microsoft.com/office/drawing/2014/main" id="{71BB5E45-6B4A-E65C-CF1F-526393D86CC3}"/>
              </a:ext>
            </a:extLst>
          </p:cNvPr>
          <p:cNvSpPr>
            <a:spLocks noChangeAspect="1"/>
          </p:cNvSpPr>
          <p:nvPr/>
        </p:nvSpPr>
        <p:spPr>
          <a:xfrm>
            <a:off x="4800025" y="2521021"/>
            <a:ext cx="1044000" cy="1044000"/>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42" name="円/楕円 41">
            <a:extLst>
              <a:ext uri="{FF2B5EF4-FFF2-40B4-BE49-F238E27FC236}">
                <a16:creationId xmlns:a16="http://schemas.microsoft.com/office/drawing/2014/main" id="{9CFEE5EE-A2B0-4C4A-F6CF-C35314BA73CA}"/>
              </a:ext>
            </a:extLst>
          </p:cNvPr>
          <p:cNvSpPr>
            <a:spLocks noChangeAspect="1"/>
          </p:cNvSpPr>
          <p:nvPr/>
        </p:nvSpPr>
        <p:spPr>
          <a:xfrm>
            <a:off x="5088025" y="2297019"/>
            <a:ext cx="468000" cy="468000"/>
          </a:xfrm>
          <a:prstGeom prst="ellipse">
            <a:avLst/>
          </a:prstGeom>
          <a:solidFill>
            <a:schemeClr val="tx1"/>
          </a:solidFill>
          <a:ln w="1270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800" b="1" dirty="0">
                <a:solidFill>
                  <a:schemeClr val="bg1"/>
                </a:solidFill>
                <a:latin typeface="Arial" panose="020B0604020202020204" pitchFamily="34" charset="0"/>
                <a:cs typeface="Arial" panose="020B0604020202020204" pitchFamily="34" charset="0"/>
              </a:rPr>
              <a:t>t</a:t>
            </a:r>
            <a:r>
              <a:rPr kumimoji="1" lang="en-US" altLang="ja-JP" sz="800" b="1" dirty="0">
                <a:solidFill>
                  <a:schemeClr val="bg1"/>
                </a:solidFill>
                <a:latin typeface="Arial" panose="020B0604020202020204" pitchFamily="34" charset="0"/>
                <a:cs typeface="Arial" panose="020B0604020202020204" pitchFamily="34" charset="0"/>
              </a:rPr>
              <a:t>o do</a:t>
            </a:r>
            <a:endParaRPr kumimoji="1" lang="ja-JP" altLang="en-US" sz="800" b="1" dirty="0">
              <a:solidFill>
                <a:schemeClr val="bg1"/>
              </a:solidFill>
              <a:latin typeface="Arial" panose="020B0604020202020204" pitchFamily="34" charset="0"/>
              <a:cs typeface="Arial" panose="020B0604020202020204" pitchFamily="34" charset="0"/>
            </a:endParaRPr>
          </a:p>
        </p:txBody>
      </p:sp>
      <p:sp>
        <p:nvSpPr>
          <p:cNvPr id="64" name="円/楕円 63">
            <a:extLst>
              <a:ext uri="{FF2B5EF4-FFF2-40B4-BE49-F238E27FC236}">
                <a16:creationId xmlns:a16="http://schemas.microsoft.com/office/drawing/2014/main" id="{7945E0BC-008E-0815-92F2-C879077B39AF}"/>
              </a:ext>
            </a:extLst>
          </p:cNvPr>
          <p:cNvSpPr>
            <a:spLocks noChangeAspect="1"/>
          </p:cNvSpPr>
          <p:nvPr/>
        </p:nvSpPr>
        <p:spPr>
          <a:xfrm>
            <a:off x="2683116" y="2360026"/>
            <a:ext cx="2181308" cy="2181308"/>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70" name="円/楕円 69">
            <a:extLst>
              <a:ext uri="{FF2B5EF4-FFF2-40B4-BE49-F238E27FC236}">
                <a16:creationId xmlns:a16="http://schemas.microsoft.com/office/drawing/2014/main" id="{403E15A2-28A6-7173-8DF7-B41E2D693C12}"/>
              </a:ext>
            </a:extLst>
          </p:cNvPr>
          <p:cNvSpPr>
            <a:spLocks noChangeAspect="1"/>
          </p:cNvSpPr>
          <p:nvPr/>
        </p:nvSpPr>
        <p:spPr>
          <a:xfrm>
            <a:off x="4974982" y="3887715"/>
            <a:ext cx="1044000" cy="1044000"/>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sp>
        <p:nvSpPr>
          <p:cNvPr id="40" name="円/楕円 39">
            <a:extLst>
              <a:ext uri="{FF2B5EF4-FFF2-40B4-BE49-F238E27FC236}">
                <a16:creationId xmlns:a16="http://schemas.microsoft.com/office/drawing/2014/main" id="{C42BFEA3-AC6E-38D9-725A-743C1D227099}"/>
              </a:ext>
            </a:extLst>
          </p:cNvPr>
          <p:cNvSpPr>
            <a:spLocks noChangeAspect="1"/>
          </p:cNvSpPr>
          <p:nvPr/>
        </p:nvSpPr>
        <p:spPr>
          <a:xfrm>
            <a:off x="5248966" y="3663713"/>
            <a:ext cx="468000" cy="468000"/>
          </a:xfrm>
          <a:prstGeom prst="ellipse">
            <a:avLst/>
          </a:prstGeom>
          <a:solidFill>
            <a:schemeClr val="tx1"/>
          </a:solidFill>
          <a:ln w="1270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800" b="1" dirty="0">
                <a:solidFill>
                  <a:schemeClr val="bg1"/>
                </a:solidFill>
                <a:latin typeface="Arial" panose="020B0604020202020204" pitchFamily="34" charset="0"/>
                <a:cs typeface="Arial" panose="020B0604020202020204" pitchFamily="34" charset="0"/>
              </a:rPr>
              <a:t>t</a:t>
            </a:r>
            <a:r>
              <a:rPr kumimoji="1" lang="en-US" altLang="ja-JP" sz="800" b="1" dirty="0">
                <a:solidFill>
                  <a:schemeClr val="bg1"/>
                </a:solidFill>
                <a:latin typeface="Arial" panose="020B0604020202020204" pitchFamily="34" charset="0"/>
                <a:cs typeface="Arial" panose="020B0604020202020204" pitchFamily="34" charset="0"/>
              </a:rPr>
              <a:t>o do</a:t>
            </a:r>
            <a:endParaRPr kumimoji="1" lang="ja-JP" altLang="en-US" sz="800" b="1" dirty="0">
              <a:solidFill>
                <a:schemeClr val="bg1"/>
              </a:solidFill>
              <a:latin typeface="Arial" panose="020B0604020202020204" pitchFamily="34" charset="0"/>
              <a:cs typeface="Arial" panose="020B0604020202020204" pitchFamily="34" charset="0"/>
            </a:endParaRPr>
          </a:p>
        </p:txBody>
      </p:sp>
      <p:sp>
        <p:nvSpPr>
          <p:cNvPr id="90" name="円/楕円 89">
            <a:extLst>
              <a:ext uri="{FF2B5EF4-FFF2-40B4-BE49-F238E27FC236}">
                <a16:creationId xmlns:a16="http://schemas.microsoft.com/office/drawing/2014/main" id="{82D851ED-6712-4238-7040-286F75690ADE}"/>
              </a:ext>
            </a:extLst>
          </p:cNvPr>
          <p:cNvSpPr/>
          <p:nvPr/>
        </p:nvSpPr>
        <p:spPr>
          <a:xfrm>
            <a:off x="7553280" y="1777666"/>
            <a:ext cx="629669" cy="629669"/>
          </a:xfrm>
          <a:prstGeom prst="ellipse">
            <a:avLst/>
          </a:prstGeom>
          <a:solidFill>
            <a:srgbClr val="E5001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1200" b="1"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rPr>
              <a:t>t</a:t>
            </a:r>
            <a:r>
              <a:rPr kumimoji="1" lang="en-US" altLang="ja-JP" sz="1200" b="1"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rPr>
              <a:t>o be</a:t>
            </a:r>
            <a:endParaRPr kumimoji="1" lang="ja-JP" altLang="en-US" sz="1200" b="1"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7" name="三角形 6">
            <a:extLst>
              <a:ext uri="{FF2B5EF4-FFF2-40B4-BE49-F238E27FC236}">
                <a16:creationId xmlns:a16="http://schemas.microsoft.com/office/drawing/2014/main" id="{2A7A52BB-9688-4A39-DCE9-7F04CA9EFFAC}"/>
              </a:ext>
            </a:extLst>
          </p:cNvPr>
          <p:cNvSpPr/>
          <p:nvPr/>
        </p:nvSpPr>
        <p:spPr>
          <a:xfrm>
            <a:off x="7601387" y="2436605"/>
            <a:ext cx="530636" cy="275086"/>
          </a:xfrm>
          <a:prstGeom prst="triangle">
            <a:avLst/>
          </a:prstGeom>
          <a:gradFill>
            <a:gsLst>
              <a:gs pos="100000">
                <a:schemeClr val="bg1"/>
              </a:gs>
              <a:gs pos="0">
                <a:schemeClr val="bg1">
                  <a:lumMod val="75000"/>
                </a:schemeClr>
              </a:gs>
            </a:gsLst>
            <a:lin ang="54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latin typeface="游ゴシック" panose="020B0400000000000000" pitchFamily="50" charset="-128"/>
              <a:ea typeface="游ゴシック" panose="020B0400000000000000" pitchFamily="50" charset="-128"/>
            </a:endParaRPr>
          </a:p>
        </p:txBody>
      </p:sp>
      <p:sp>
        <p:nvSpPr>
          <p:cNvPr id="12" name="タイトル 2">
            <a:extLst>
              <a:ext uri="{FF2B5EF4-FFF2-40B4-BE49-F238E27FC236}">
                <a16:creationId xmlns:a16="http://schemas.microsoft.com/office/drawing/2014/main" id="{30C6D2C6-E36C-50C5-F76F-33C3C1D8FC08}"/>
              </a:ext>
            </a:extLst>
          </p:cNvPr>
          <p:cNvSpPr txBox="1">
            <a:spLocks/>
          </p:cNvSpPr>
          <p:nvPr/>
        </p:nvSpPr>
        <p:spPr>
          <a:xfrm>
            <a:off x="7417013" y="1372242"/>
            <a:ext cx="4210979" cy="324000"/>
          </a:xfrm>
          <a:prstGeom prst="roundRect">
            <a:avLst>
              <a:gd name="adj" fmla="val 50000"/>
            </a:avLst>
          </a:prstGeom>
          <a:solidFill>
            <a:schemeClr val="bg1">
              <a:lumMod val="65000"/>
            </a:schemeClr>
          </a:solidFill>
        </p:spPr>
        <p:txBody>
          <a:bodyPr wrap="square" lIns="180000" tIns="72000" rIns="180000" bIns="72000" anchor="ctr" anchorCtr="0">
            <a:no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ja-JP" altLang="en-US" sz="1400" b="1" dirty="0">
                <a:solidFill>
                  <a:schemeClr val="bg1"/>
                </a:solidFill>
              </a:rPr>
              <a:t>デザイン意図</a:t>
            </a:r>
          </a:p>
        </p:txBody>
      </p:sp>
      <p:sp>
        <p:nvSpPr>
          <p:cNvPr id="17" name="タイトル 2">
            <a:extLst>
              <a:ext uri="{FF2B5EF4-FFF2-40B4-BE49-F238E27FC236}">
                <a16:creationId xmlns:a16="http://schemas.microsoft.com/office/drawing/2014/main" id="{7BA6C846-685C-70F3-C71F-9CE012ECC589}"/>
              </a:ext>
            </a:extLst>
          </p:cNvPr>
          <p:cNvSpPr txBox="1">
            <a:spLocks/>
          </p:cNvSpPr>
          <p:nvPr/>
        </p:nvSpPr>
        <p:spPr>
          <a:xfrm>
            <a:off x="7417012" y="4055866"/>
            <a:ext cx="4210979" cy="324000"/>
          </a:xfrm>
          <a:prstGeom prst="roundRect">
            <a:avLst>
              <a:gd name="adj" fmla="val 50000"/>
            </a:avLst>
          </a:prstGeom>
          <a:solidFill>
            <a:schemeClr val="bg1">
              <a:lumMod val="65000"/>
            </a:schemeClr>
          </a:solidFill>
        </p:spPr>
        <p:txBody>
          <a:bodyPr wrap="square" lIns="180000" tIns="72000" rIns="180000" bIns="72000" anchor="ctr" anchorCtr="0">
            <a:noAutofit/>
          </a:bodyPr>
          <a:lstStyle>
            <a:lvl1pPr algn="l" defTabSz="914400" rtl="0" eaLnBrk="1" latinLnBrk="0" hangingPunct="1">
              <a:lnSpc>
                <a:spcPct val="90000"/>
              </a:lnSpc>
              <a:spcBef>
                <a:spcPct val="0"/>
              </a:spcBef>
              <a:buNone/>
              <a:defRPr sz="4400" b="0" i="0" kern="1200">
                <a:solidFill>
                  <a:schemeClr val="tx1"/>
                </a:solidFill>
                <a:latin typeface="Yu Gothic" panose="020B0400000000000000" pitchFamily="34" charset="-128"/>
                <a:ea typeface="Yu Gothic" panose="020B0400000000000000" pitchFamily="34" charset="-128"/>
                <a:cs typeface="+mj-cs"/>
              </a:defRPr>
            </a:lvl1pPr>
          </a:lstStyle>
          <a:p>
            <a:pPr algn="ctr">
              <a:lnSpc>
                <a:spcPct val="100000"/>
              </a:lnSpc>
            </a:pPr>
            <a:r>
              <a:rPr kumimoji="0" lang="ja-JP" altLang="en-US" sz="1400" b="1" dirty="0">
                <a:solidFill>
                  <a:schemeClr val="bg1"/>
                </a:solidFill>
              </a:rPr>
              <a:t>想　い</a:t>
            </a:r>
          </a:p>
        </p:txBody>
      </p:sp>
      <p:sp>
        <p:nvSpPr>
          <p:cNvPr id="92" name="円/楕円 91">
            <a:extLst>
              <a:ext uri="{FF2B5EF4-FFF2-40B4-BE49-F238E27FC236}">
                <a16:creationId xmlns:a16="http://schemas.microsoft.com/office/drawing/2014/main" id="{C125D723-627E-A9EB-3289-864D2510E8E0}"/>
              </a:ext>
            </a:extLst>
          </p:cNvPr>
          <p:cNvSpPr/>
          <p:nvPr/>
        </p:nvSpPr>
        <p:spPr>
          <a:xfrm>
            <a:off x="7553280" y="2602358"/>
            <a:ext cx="629669" cy="629669"/>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1200" b="1" spc="-10"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rPr>
              <a:t>to do</a:t>
            </a:r>
            <a:endParaRPr kumimoji="1" lang="ja-JP" altLang="en-US" sz="1200" b="1" spc="-10" dirty="0">
              <a:solidFill>
                <a:schemeClr val="bg1"/>
              </a:solidFill>
              <a:latin typeface="游ゴシック" panose="020B0400000000000000" pitchFamily="50" charset="-128"/>
              <a:ea typeface="游ゴシック" panose="020B0400000000000000" pitchFamily="50" charset="-128"/>
              <a:cs typeface="Arial" panose="020B0604020202020204" pitchFamily="34" charset="0"/>
            </a:endParaRPr>
          </a:p>
        </p:txBody>
      </p:sp>
      <p:sp>
        <p:nvSpPr>
          <p:cNvPr id="30" name="テキスト ボックス 29">
            <a:extLst>
              <a:ext uri="{FF2B5EF4-FFF2-40B4-BE49-F238E27FC236}">
                <a16:creationId xmlns:a16="http://schemas.microsoft.com/office/drawing/2014/main" id="{989CAC3D-E6B1-254B-0D22-D56CB03906BE}"/>
              </a:ext>
            </a:extLst>
          </p:cNvPr>
          <p:cNvSpPr txBox="1"/>
          <p:nvPr/>
        </p:nvSpPr>
        <p:spPr>
          <a:xfrm>
            <a:off x="8358602" y="2701749"/>
            <a:ext cx="3269390" cy="215444"/>
          </a:xfrm>
          <a:prstGeom prst="rect">
            <a:avLst/>
          </a:prstGeom>
          <a:noFill/>
        </p:spPr>
        <p:txBody>
          <a:bodyPr wrap="square" lIns="0" tIns="0" rIns="0" bIns="0" rtlCol="0" anchor="t" anchorCtr="0">
            <a:spAutoFit/>
          </a:bodyPr>
          <a:lstStyle/>
          <a:p>
            <a:pPr algn="just"/>
            <a:r>
              <a:rPr lang="ja-JP" altLang="en-US" sz="1400" b="1">
                <a:latin typeface="游ゴシック" panose="020B0400000000000000" pitchFamily="50" charset="-128"/>
                <a:ea typeface="游ゴシック" panose="020B0400000000000000" pitchFamily="50" charset="-128"/>
              </a:rPr>
              <a:t>実現に向けて磨いていく</a:t>
            </a:r>
            <a:r>
              <a:rPr lang="en-US" altLang="ja-JP" sz="1400" b="1" dirty="0">
                <a:latin typeface="游ゴシック" panose="020B0400000000000000" pitchFamily="50" charset="-128"/>
                <a:ea typeface="游ゴシック" panose="020B0400000000000000" pitchFamily="50" charset="-128"/>
              </a:rPr>
              <a:t>5</a:t>
            </a:r>
            <a:r>
              <a:rPr lang="ja-JP" altLang="en-US" sz="1400" b="1">
                <a:latin typeface="游ゴシック" panose="020B0400000000000000" pitchFamily="50" charset="-128"/>
                <a:ea typeface="游ゴシック" panose="020B0400000000000000" pitchFamily="50" charset="-128"/>
              </a:rPr>
              <a:t>つの提供価値</a:t>
            </a:r>
            <a:endParaRPr lang="en-US" altLang="ja-JP" sz="1400" b="1" dirty="0">
              <a:latin typeface="游ゴシック" panose="020B0400000000000000" pitchFamily="50" charset="-128"/>
              <a:ea typeface="游ゴシック" panose="020B0400000000000000" pitchFamily="50" charset="-128"/>
            </a:endParaRPr>
          </a:p>
        </p:txBody>
      </p:sp>
      <p:sp>
        <p:nvSpPr>
          <p:cNvPr id="8" name="三角形 7">
            <a:extLst>
              <a:ext uri="{FF2B5EF4-FFF2-40B4-BE49-F238E27FC236}">
                <a16:creationId xmlns:a16="http://schemas.microsoft.com/office/drawing/2014/main" id="{A7B8D5E9-E72A-2641-9DE3-780FBCAD6C68}"/>
              </a:ext>
            </a:extLst>
          </p:cNvPr>
          <p:cNvSpPr/>
          <p:nvPr/>
        </p:nvSpPr>
        <p:spPr>
          <a:xfrm rot="5400000">
            <a:off x="540000" y="1107146"/>
            <a:ext cx="232708" cy="189756"/>
          </a:xfrm>
          <a:prstGeom prst="triangle">
            <a:avLst/>
          </a:prstGeom>
          <a:solidFill>
            <a:srgbClr val="E5001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rgbClr val="E50013"/>
              </a:solidFill>
            </a:endParaRPr>
          </a:p>
        </p:txBody>
      </p:sp>
      <p:sp>
        <p:nvSpPr>
          <p:cNvPr id="13" name="テキスト ボックス 12">
            <a:extLst>
              <a:ext uri="{FF2B5EF4-FFF2-40B4-BE49-F238E27FC236}">
                <a16:creationId xmlns:a16="http://schemas.microsoft.com/office/drawing/2014/main" id="{D05EC573-F381-4BE0-3B95-7B9C5009E63F}"/>
              </a:ext>
            </a:extLst>
          </p:cNvPr>
          <p:cNvSpPr txBox="1"/>
          <p:nvPr/>
        </p:nvSpPr>
        <p:spPr>
          <a:xfrm>
            <a:off x="7887807" y="3265703"/>
            <a:ext cx="3269390" cy="520976"/>
          </a:xfrm>
          <a:prstGeom prst="rect">
            <a:avLst/>
          </a:prstGeom>
          <a:noFill/>
        </p:spPr>
        <p:txBody>
          <a:bodyPr wrap="square" lIns="0" tIns="0" rIns="0" bIns="0" rtlCol="0" anchor="t" anchorCtr="0">
            <a:spAutoFit/>
          </a:bodyPr>
          <a:lstStyle/>
          <a:p>
            <a:pPr algn="ctr">
              <a:lnSpc>
                <a:spcPct val="125000"/>
              </a:lnSpc>
            </a:pPr>
            <a:r>
              <a:rPr lang="en-US" altLang="ja-JP" sz="1400" b="1" dirty="0">
                <a:solidFill>
                  <a:srgbClr val="E50013"/>
                </a:solidFill>
                <a:latin typeface="游ゴシック" panose="020B0400000000000000" pitchFamily="50" charset="-128"/>
                <a:ea typeface="游ゴシック" panose="020B0400000000000000" pitchFamily="50" charset="-128"/>
              </a:rPr>
              <a:t>SVC</a:t>
            </a:r>
            <a:r>
              <a:rPr lang="ja-JP" altLang="en-US" sz="1400" b="1" dirty="0">
                <a:solidFill>
                  <a:srgbClr val="E50013"/>
                </a:solidFill>
                <a:latin typeface="游ゴシック" panose="020B0400000000000000" pitchFamily="50" charset="-128"/>
                <a:ea typeface="游ゴシック" panose="020B0400000000000000" pitchFamily="50" charset="-128"/>
              </a:rPr>
              <a:t>各社の事業を通じて</a:t>
            </a:r>
            <a:endParaRPr lang="en-US" altLang="ja-JP" sz="1400" b="1" dirty="0">
              <a:solidFill>
                <a:srgbClr val="E50013"/>
              </a:solidFill>
              <a:latin typeface="游ゴシック" panose="020B0400000000000000" pitchFamily="50" charset="-128"/>
              <a:ea typeface="游ゴシック" panose="020B0400000000000000" pitchFamily="50" charset="-128"/>
            </a:endParaRPr>
          </a:p>
          <a:p>
            <a:pPr algn="ctr">
              <a:lnSpc>
                <a:spcPct val="125000"/>
              </a:lnSpc>
            </a:pPr>
            <a:r>
              <a:rPr lang="ja-JP" altLang="en-US" sz="1400" b="1" dirty="0">
                <a:solidFill>
                  <a:srgbClr val="E50013"/>
                </a:solidFill>
                <a:latin typeface="游ゴシック" panose="020B0400000000000000" pitchFamily="50" charset="-128"/>
                <a:ea typeface="游ゴシック" panose="020B0400000000000000" pitchFamily="50" charset="-128"/>
              </a:rPr>
              <a:t>世界中で笑顔ある暮らしを実現する</a:t>
            </a:r>
            <a:endParaRPr lang="en-US" altLang="ja-JP" sz="1400" b="1" dirty="0">
              <a:solidFill>
                <a:srgbClr val="E50013"/>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38F5E777-5D87-B3C7-0E17-1B453F898A83}"/>
              </a:ext>
            </a:extLst>
          </p:cNvPr>
          <p:cNvSpPr txBox="1"/>
          <p:nvPr/>
        </p:nvSpPr>
        <p:spPr>
          <a:xfrm>
            <a:off x="8333720" y="2322386"/>
            <a:ext cx="1800000" cy="169277"/>
          </a:xfrm>
          <a:prstGeom prst="rect">
            <a:avLst/>
          </a:prstGeom>
          <a:noFill/>
        </p:spPr>
        <p:txBody>
          <a:bodyPr wrap="square" lIns="0" tIns="0" rIns="0" bIns="0">
            <a:spAutoFit/>
          </a:bodyPr>
          <a:lstStyle/>
          <a:p>
            <a:pPr algn="just"/>
            <a:r>
              <a:rPr lang="ja-JP" altLang="en-US" sz="1100" dirty="0">
                <a:latin typeface="游ゴシック" panose="020B0400000000000000" pitchFamily="50" charset="-128"/>
                <a:ea typeface="游ゴシック" panose="020B0400000000000000" pitchFamily="50" charset="-128"/>
              </a:rPr>
              <a:t>を中心に添え、</a:t>
            </a:r>
            <a:endParaRPr lang="en-US" altLang="ja-JP" sz="1100" dirty="0">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FDCDA8A9-4B97-2018-208C-A1A6F2C7049D}"/>
              </a:ext>
            </a:extLst>
          </p:cNvPr>
          <p:cNvSpPr txBox="1"/>
          <p:nvPr/>
        </p:nvSpPr>
        <p:spPr>
          <a:xfrm>
            <a:off x="8333720" y="2980754"/>
            <a:ext cx="1800000" cy="169277"/>
          </a:xfrm>
          <a:prstGeom prst="rect">
            <a:avLst/>
          </a:prstGeom>
          <a:noFill/>
        </p:spPr>
        <p:txBody>
          <a:bodyPr wrap="square" lIns="0" tIns="0" rIns="0" bIns="0">
            <a:spAutoFit/>
          </a:bodyPr>
          <a:lstStyle/>
          <a:p>
            <a:pPr algn="just"/>
            <a:r>
              <a:rPr lang="ja-JP" altLang="en-US" sz="1100" dirty="0">
                <a:latin typeface="游ゴシック" panose="020B0400000000000000" pitchFamily="50" charset="-128"/>
                <a:ea typeface="游ゴシック" panose="020B0400000000000000" pitchFamily="50" charset="-128"/>
              </a:rPr>
              <a:t>を配置。</a:t>
            </a:r>
            <a:endParaRPr lang="en-US" altLang="ja-JP" sz="1100" dirty="0">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8E7A02E8-24FD-1481-9FCA-BCC2C3DA4D08}"/>
              </a:ext>
            </a:extLst>
          </p:cNvPr>
          <p:cNvSpPr txBox="1"/>
          <p:nvPr/>
        </p:nvSpPr>
        <p:spPr>
          <a:xfrm>
            <a:off x="5450259" y="5821726"/>
            <a:ext cx="1435099" cy="276722"/>
          </a:xfrm>
          <a:prstGeom prst="roundRect">
            <a:avLst>
              <a:gd name="adj" fmla="val 7484"/>
            </a:avLst>
          </a:prstGeom>
          <a:noFill/>
          <a:ln w="31750">
            <a:solidFill>
              <a:srgbClr val="E50013"/>
            </a:solidFill>
          </a:ln>
        </p:spPr>
        <p:txBody>
          <a:bodyPr wrap="square" lIns="0" tIns="0" rIns="0" bIns="0" rtlCol="0" anchor="t" anchorCtr="0">
            <a:noAutofit/>
          </a:bodyPr>
          <a:lstStyle/>
          <a:p>
            <a:pPr algn="ctr">
              <a:lnSpc>
                <a:spcPct val="125000"/>
              </a:lnSpc>
              <a:defRPr/>
            </a:pPr>
            <a:endParaRPr lang="ja-JP" altLang="en-US" sz="1400" b="1" dirty="0"/>
          </a:p>
        </p:txBody>
      </p:sp>
      <p:sp>
        <p:nvSpPr>
          <p:cNvPr id="89" name="テキスト ボックス 88">
            <a:extLst>
              <a:ext uri="{FF2B5EF4-FFF2-40B4-BE49-F238E27FC236}">
                <a16:creationId xmlns:a16="http://schemas.microsoft.com/office/drawing/2014/main" id="{8E7A02E8-24FD-1481-9FCA-BCC2C3DA4D08}"/>
              </a:ext>
            </a:extLst>
          </p:cNvPr>
          <p:cNvSpPr txBox="1"/>
          <p:nvPr/>
        </p:nvSpPr>
        <p:spPr>
          <a:xfrm>
            <a:off x="7415915" y="5462995"/>
            <a:ext cx="4225223" cy="692494"/>
          </a:xfrm>
          <a:prstGeom prst="roundRect">
            <a:avLst>
              <a:gd name="adj" fmla="val 7484"/>
            </a:avLst>
          </a:prstGeom>
          <a:solidFill>
            <a:schemeClr val="bg1"/>
          </a:solidFill>
          <a:ln w="31750">
            <a:solidFill>
              <a:srgbClr val="E50013"/>
            </a:solidFill>
          </a:ln>
        </p:spPr>
        <p:txBody>
          <a:bodyPr wrap="square" lIns="0" tIns="72000" rIns="0" bIns="72000" rtlCol="0" anchor="t" anchorCtr="0">
            <a:spAutoFit/>
          </a:bodyPr>
          <a:lstStyle/>
          <a:p>
            <a:pPr algn="ctr">
              <a:lnSpc>
                <a:spcPct val="125000"/>
              </a:lnSpc>
              <a:defRPr/>
            </a:pPr>
            <a:r>
              <a:rPr lang="ja-JP" altLang="en-US" sz="1400" b="1" dirty="0"/>
              <a:t>初代</a:t>
            </a:r>
            <a:r>
              <a:rPr lang="en" altLang="ja-JP" sz="1400" b="1" dirty="0"/>
              <a:t>MAP</a:t>
            </a:r>
            <a:r>
              <a:rPr lang="ja-JP" altLang="en-US" sz="1400" b="1" dirty="0"/>
              <a:t>から掲げている</a:t>
            </a:r>
            <a:endParaRPr lang="en-US" altLang="ja-JP" sz="1400" b="1" dirty="0"/>
          </a:p>
          <a:p>
            <a:pPr algn="ctr">
              <a:lnSpc>
                <a:spcPct val="125000"/>
              </a:lnSpc>
              <a:defRPr/>
            </a:pPr>
            <a:r>
              <a:rPr lang="ja-JP" altLang="en-US" sz="1400" b="1" dirty="0"/>
              <a:t> </a:t>
            </a:r>
            <a:r>
              <a:rPr lang="en-US" altLang="ja-JP" sz="1400" b="1" dirty="0"/>
              <a:t>『</a:t>
            </a:r>
            <a:r>
              <a:rPr lang="en" altLang="ja-JP" sz="1400" b="1" dirty="0"/>
              <a:t>to be</a:t>
            </a:r>
            <a:r>
              <a:rPr lang="en-US" altLang="ja-JP" sz="1400" b="1" dirty="0"/>
              <a:t>』『</a:t>
            </a:r>
            <a:r>
              <a:rPr lang="en" altLang="ja-JP" sz="1400" b="1" dirty="0"/>
              <a:t>to do</a:t>
            </a:r>
            <a:r>
              <a:rPr lang="en-US" altLang="ja-JP" sz="1400" b="1" dirty="0"/>
              <a:t>』</a:t>
            </a:r>
            <a:r>
              <a:rPr lang="ja-JP" altLang="en-US" sz="1400" b="1" dirty="0"/>
              <a:t>を実現するためのミッション</a:t>
            </a:r>
          </a:p>
        </p:txBody>
      </p:sp>
      <p:cxnSp>
        <p:nvCxnSpPr>
          <p:cNvPr id="16" name="直線コネクタ 15">
            <a:extLst>
              <a:ext uri="{FF2B5EF4-FFF2-40B4-BE49-F238E27FC236}">
                <a16:creationId xmlns:a16="http://schemas.microsoft.com/office/drawing/2014/main" id="{89E5DC14-B85D-BCD4-8819-AC62D9767428}"/>
              </a:ext>
            </a:extLst>
          </p:cNvPr>
          <p:cNvCxnSpPr>
            <a:cxnSpLocks/>
          </p:cNvCxnSpPr>
          <p:nvPr/>
        </p:nvCxnSpPr>
        <p:spPr>
          <a:xfrm>
            <a:off x="6885358" y="5942090"/>
            <a:ext cx="530557" cy="0"/>
          </a:xfrm>
          <a:prstGeom prst="line">
            <a:avLst/>
          </a:prstGeom>
          <a:ln w="31750">
            <a:solidFill>
              <a:srgbClr val="E50013"/>
            </a:solidFill>
          </a:ln>
        </p:spPr>
        <p:style>
          <a:lnRef idx="1">
            <a:schemeClr val="accent1"/>
          </a:lnRef>
          <a:fillRef idx="0">
            <a:schemeClr val="accent1"/>
          </a:fillRef>
          <a:effectRef idx="0">
            <a:schemeClr val="accent1"/>
          </a:effectRef>
          <a:fontRef idx="minor">
            <a:schemeClr val="tx1"/>
          </a:fontRef>
        </p:style>
      </p:cxnSp>
      <p:sp>
        <p:nvSpPr>
          <p:cNvPr id="10" name="角丸四角形 9">
            <a:extLst>
              <a:ext uri="{FF2B5EF4-FFF2-40B4-BE49-F238E27FC236}">
                <a16:creationId xmlns:a16="http://schemas.microsoft.com/office/drawing/2014/main" id="{78C557F7-9017-3E93-D953-325720CEEB1B}"/>
              </a:ext>
            </a:extLst>
          </p:cNvPr>
          <p:cNvSpPr>
            <a:spLocks/>
          </p:cNvSpPr>
          <p:nvPr/>
        </p:nvSpPr>
        <p:spPr>
          <a:xfrm>
            <a:off x="4974982" y="5852087"/>
            <a:ext cx="606263" cy="216000"/>
          </a:xfrm>
          <a:prstGeom prst="roundRect">
            <a:avLst>
              <a:gd name="adj" fmla="val 50000"/>
            </a:avLst>
          </a:prstGeom>
          <a:solidFill>
            <a:srgbClr val="E50013"/>
          </a:solidFill>
          <a:ln w="12700">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900" b="1" dirty="0">
                <a:solidFill>
                  <a:schemeClr val="bg1"/>
                </a:solidFill>
                <a:latin typeface="Arial" panose="020B0604020202020204" pitchFamily="34" charset="0"/>
                <a:cs typeface="Arial" panose="020B0604020202020204" pitchFamily="34" charset="0"/>
              </a:rPr>
              <a:t>mission</a:t>
            </a:r>
            <a:endParaRPr kumimoji="1" lang="ja-JP" altLang="en-US"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5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7000" b="-20000"/>
          </a:stretch>
        </a:blipFill>
        <a:effectLst/>
      </p:bgPr>
    </p:bg>
    <p:spTree>
      <p:nvGrpSpPr>
        <p:cNvPr id="1" name="">
          <a:extLst>
            <a:ext uri="{FF2B5EF4-FFF2-40B4-BE49-F238E27FC236}">
              <a16:creationId xmlns:a16="http://schemas.microsoft.com/office/drawing/2014/main" id="{48B48845-C906-2304-114B-27923F043181}"/>
            </a:ext>
          </a:extLst>
        </p:cNvPr>
        <p:cNvGrpSpPr/>
        <p:nvPr/>
      </p:nvGrpSpPr>
      <p:grpSpPr>
        <a:xfrm>
          <a:off x="0" y="0"/>
          <a:ext cx="0" cy="0"/>
          <a:chOff x="0" y="0"/>
          <a:chExt cx="0" cy="0"/>
        </a:xfrm>
      </p:grpSpPr>
      <p:sp>
        <p:nvSpPr>
          <p:cNvPr id="9" name="フリーフォーム 8">
            <a:extLst>
              <a:ext uri="{FF2B5EF4-FFF2-40B4-BE49-F238E27FC236}">
                <a16:creationId xmlns:a16="http://schemas.microsoft.com/office/drawing/2014/main" id="{8F68E9BE-DF0D-EDBB-6F9A-77D2361E09FF}"/>
              </a:ext>
            </a:extLst>
          </p:cNvPr>
          <p:cNvSpPr/>
          <p:nvPr/>
        </p:nvSpPr>
        <p:spPr>
          <a:xfrm flipV="1">
            <a:off x="0" y="426720"/>
            <a:ext cx="12192000" cy="6069330"/>
          </a:xfrm>
          <a:custGeom>
            <a:avLst/>
            <a:gdLst>
              <a:gd name="connsiteX0" fmla="*/ 6092903 w 12192000"/>
              <a:gd name="connsiteY0" fmla="*/ 6069330 h 6069330"/>
              <a:gd name="connsiteX1" fmla="*/ 12192000 w 12192000"/>
              <a:gd name="connsiteY1" fmla="*/ 6069330 h 6069330"/>
              <a:gd name="connsiteX2" fmla="*/ 12192000 w 12192000"/>
              <a:gd name="connsiteY2" fmla="*/ 0 h 6069330"/>
              <a:gd name="connsiteX3" fmla="*/ 0 w 12192000"/>
              <a:gd name="connsiteY3" fmla="*/ 0 h 6069330"/>
              <a:gd name="connsiteX4" fmla="*/ 0 w 12192000"/>
              <a:gd name="connsiteY4" fmla="*/ 5704051 h 6069330"/>
              <a:gd name="connsiteX5" fmla="*/ 5700000 w 12192000"/>
              <a:gd name="connsiteY5" fmla="*/ 5704051 h 6069330"/>
              <a:gd name="connsiteX6" fmla="*/ 6087955 w 12192000"/>
              <a:gd name="connsiteY6" fmla="*/ 6020243 h 6069330"/>
              <a:gd name="connsiteX7" fmla="*/ 6092903 w 12192000"/>
              <a:gd name="connsiteY7" fmla="*/ 6069330 h 606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069330">
                <a:moveTo>
                  <a:pt x="6092903" y="6069330"/>
                </a:moveTo>
                <a:lnTo>
                  <a:pt x="12192000" y="6069330"/>
                </a:lnTo>
                <a:lnTo>
                  <a:pt x="12192000" y="0"/>
                </a:lnTo>
                <a:lnTo>
                  <a:pt x="0" y="0"/>
                </a:lnTo>
                <a:lnTo>
                  <a:pt x="0" y="5704051"/>
                </a:lnTo>
                <a:lnTo>
                  <a:pt x="5700000" y="5704051"/>
                </a:lnTo>
                <a:cubicBezTo>
                  <a:pt x="5891367" y="5704051"/>
                  <a:pt x="6051029" y="5839793"/>
                  <a:pt x="6087955" y="6020243"/>
                </a:cubicBezTo>
                <a:lnTo>
                  <a:pt x="6092903" y="6069330"/>
                </a:lnTo>
                <a:close/>
              </a:path>
            </a:pathLst>
          </a:custGeom>
          <a:solidFill>
            <a:srgbClr val="B5DCE2">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algn="ctr"/>
            <a:endParaRPr kumimoji="1" lang="ja-JP" altLang="en-US" sz="1200">
              <a:solidFill>
                <a:schemeClr val="tx1"/>
              </a:solidFill>
            </a:endParaRPr>
          </a:p>
        </p:txBody>
      </p:sp>
      <p:sp>
        <p:nvSpPr>
          <p:cNvPr id="2" name="コンテンツ プレースホルダー 1">
            <a:extLst>
              <a:ext uri="{FF2B5EF4-FFF2-40B4-BE49-F238E27FC236}">
                <a16:creationId xmlns:a16="http://schemas.microsoft.com/office/drawing/2014/main" id="{2E30B031-B001-51E8-0CCA-79A93F18889B}"/>
              </a:ext>
            </a:extLst>
          </p:cNvPr>
          <p:cNvSpPr>
            <a:spLocks noGrp="1"/>
          </p:cNvSpPr>
          <p:nvPr>
            <p:ph idx="11"/>
          </p:nvPr>
        </p:nvSpPr>
        <p:spPr/>
        <p:txBody>
          <a:bodyPr/>
          <a:lstStyle/>
          <a:p>
            <a:r>
              <a:rPr kumimoji="1" lang="en-US" altLang="ja-JP" dirty="0"/>
              <a:t>5</a:t>
            </a:r>
            <a:r>
              <a:rPr kumimoji="1" lang="ja-JP" altLang="en-US"/>
              <a:t>つの提供価値について</a:t>
            </a:r>
          </a:p>
        </p:txBody>
      </p:sp>
      <p:sp>
        <p:nvSpPr>
          <p:cNvPr id="4" name="コンテンツ プレースホルダー 3">
            <a:extLst>
              <a:ext uri="{FF2B5EF4-FFF2-40B4-BE49-F238E27FC236}">
                <a16:creationId xmlns:a16="http://schemas.microsoft.com/office/drawing/2014/main" id="{07791D87-EA2C-6C1E-6D54-3EC427087483}"/>
              </a:ext>
            </a:extLst>
          </p:cNvPr>
          <p:cNvSpPr>
            <a:spLocks noGrp="1"/>
          </p:cNvSpPr>
          <p:nvPr>
            <p:ph idx="10"/>
          </p:nvPr>
        </p:nvSpPr>
        <p:spPr/>
        <p:txBody>
          <a:bodyPr/>
          <a:lstStyle/>
          <a:p>
            <a:r>
              <a:rPr kumimoji="1" lang="en-US" altLang="ja-JP" dirty="0"/>
              <a:t>05</a:t>
            </a:r>
            <a:endParaRPr kumimoji="1" lang="ja-JP" altLang="en-US"/>
          </a:p>
        </p:txBody>
      </p:sp>
      <p:sp>
        <p:nvSpPr>
          <p:cNvPr id="5" name="フッター プレースホルダー 4">
            <a:extLst>
              <a:ext uri="{FF2B5EF4-FFF2-40B4-BE49-F238E27FC236}">
                <a16:creationId xmlns:a16="http://schemas.microsoft.com/office/drawing/2014/main" id="{1FE018BC-01DE-05D3-6F9B-A00F10BE9FD3}"/>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B715890F-45DE-4C42-95DB-0DDC10B7499C}"/>
              </a:ext>
            </a:extLst>
          </p:cNvPr>
          <p:cNvSpPr>
            <a:spLocks noGrp="1"/>
          </p:cNvSpPr>
          <p:nvPr>
            <p:ph type="sldNum" sz="quarter" idx="4"/>
          </p:nvPr>
        </p:nvSpPr>
        <p:spPr/>
        <p:txBody>
          <a:bodyPr/>
          <a:lstStyle/>
          <a:p>
            <a:fld id="{48F63A3B-78C7-47BE-AE5E-E10140E04643}" type="slidenum">
              <a:rPr lang="en-US" smtClean="0"/>
              <a:pPr/>
              <a:t>6</a:t>
            </a:fld>
            <a:endParaRPr lang="en-US"/>
          </a:p>
        </p:txBody>
      </p:sp>
      <p:cxnSp>
        <p:nvCxnSpPr>
          <p:cNvPr id="34" name="直線コネクタ 33">
            <a:extLst>
              <a:ext uri="{FF2B5EF4-FFF2-40B4-BE49-F238E27FC236}">
                <a16:creationId xmlns:a16="http://schemas.microsoft.com/office/drawing/2014/main" id="{A96CFA27-DCF0-95E9-E8B9-18314E782201}"/>
              </a:ext>
            </a:extLst>
          </p:cNvPr>
          <p:cNvCxnSpPr>
            <a:cxnSpLocks/>
          </p:cNvCxnSpPr>
          <p:nvPr/>
        </p:nvCxnSpPr>
        <p:spPr>
          <a:xfrm>
            <a:off x="5268358" y="2763473"/>
            <a:ext cx="1757081" cy="1331054"/>
          </a:xfrm>
          <a:prstGeom prst="line">
            <a:avLst/>
          </a:prstGeom>
          <a:ln w="31750">
            <a:solidFill>
              <a:srgbClr val="E50013"/>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D6CB580-0CD0-CB0F-C8C2-39166D078BD2}"/>
              </a:ext>
            </a:extLst>
          </p:cNvPr>
          <p:cNvSpPr txBox="1"/>
          <p:nvPr/>
        </p:nvSpPr>
        <p:spPr>
          <a:xfrm>
            <a:off x="6306532" y="3564082"/>
            <a:ext cx="5418014" cy="2529039"/>
          </a:xfrm>
          <a:prstGeom prst="roundRect">
            <a:avLst>
              <a:gd name="adj" fmla="val 7484"/>
            </a:avLst>
          </a:prstGeom>
          <a:solidFill>
            <a:schemeClr val="bg1"/>
          </a:solidFill>
          <a:ln w="31750">
            <a:solidFill>
              <a:srgbClr val="E50013"/>
            </a:solidFill>
          </a:ln>
        </p:spPr>
        <p:txBody>
          <a:bodyPr wrap="square" lIns="180000" tIns="144000" rIns="180000" bIns="144000" rtlCol="0" anchor="b" anchorCtr="0">
            <a:noAutofit/>
          </a:bodyPr>
          <a:lstStyle/>
          <a:p>
            <a:pPr algn="just">
              <a:lnSpc>
                <a:spcPct val="150000"/>
              </a:lnSpc>
              <a:defRPr/>
            </a:pPr>
            <a:r>
              <a:rPr lang="ja-JP" altLang="en-US" sz="1400" b="1" dirty="0"/>
              <a:t>日本でカレーを始めとした洋食メニューを一般のご家庭で</a:t>
            </a:r>
            <a:endParaRPr lang="en-US" altLang="ja-JP" sz="1400" b="1" dirty="0"/>
          </a:p>
          <a:p>
            <a:pPr algn="just">
              <a:lnSpc>
                <a:spcPct val="150000"/>
              </a:lnSpc>
              <a:defRPr/>
            </a:pPr>
            <a:r>
              <a:rPr lang="ja-JP" altLang="en-US" sz="1400" b="1" dirty="0"/>
              <a:t>誰もが食べられる形で提供し国民食としてきたように、</a:t>
            </a:r>
            <a:endParaRPr lang="en-US" altLang="ja-JP" sz="1400" b="1" dirty="0"/>
          </a:p>
          <a:p>
            <a:pPr algn="just">
              <a:lnSpc>
                <a:spcPct val="150000"/>
              </a:lnSpc>
              <a:defRPr/>
            </a:pPr>
            <a:r>
              <a:rPr lang="ja-JP" altLang="en-US" sz="1400" b="1" dirty="0"/>
              <a:t>世界中で新たな食文化を提案し、豊かな食生活に貢献</a:t>
            </a:r>
            <a:endParaRPr lang="en-US" altLang="ja-JP" sz="1400" b="1" dirty="0"/>
          </a:p>
          <a:p>
            <a:pPr algn="just">
              <a:lnSpc>
                <a:spcPct val="150000"/>
              </a:lnSpc>
              <a:defRPr/>
            </a:pPr>
            <a:r>
              <a:rPr lang="ja-JP" altLang="en-US" sz="1400" b="1" dirty="0"/>
              <a:t>していくことを目指します</a:t>
            </a:r>
          </a:p>
        </p:txBody>
      </p:sp>
      <p:grpSp>
        <p:nvGrpSpPr>
          <p:cNvPr id="8" name="グループ化 7">
            <a:extLst>
              <a:ext uri="{FF2B5EF4-FFF2-40B4-BE49-F238E27FC236}">
                <a16:creationId xmlns:a16="http://schemas.microsoft.com/office/drawing/2014/main" id="{BD8E3013-6F77-8A8E-484C-45A5868A039C}"/>
              </a:ext>
            </a:extLst>
          </p:cNvPr>
          <p:cNvGrpSpPr/>
          <p:nvPr/>
        </p:nvGrpSpPr>
        <p:grpSpPr>
          <a:xfrm>
            <a:off x="2268000" y="843829"/>
            <a:ext cx="3420000" cy="3420000"/>
            <a:chOff x="2268000" y="-216000"/>
            <a:chExt cx="3420000" cy="3420000"/>
          </a:xfrm>
        </p:grpSpPr>
        <p:pic>
          <p:nvPicPr>
            <p:cNvPr id="29" name="図 28">
              <a:extLst>
                <a:ext uri="{FF2B5EF4-FFF2-40B4-BE49-F238E27FC236}">
                  <a16:creationId xmlns:a16="http://schemas.microsoft.com/office/drawing/2014/main" id="{6A64FEA7-FFA8-D987-248F-4A6E62EA0851}"/>
                </a:ext>
              </a:extLst>
            </p:cNvPr>
            <p:cNvPicPr>
              <a:picLocks/>
            </p:cNvPicPr>
            <p:nvPr/>
          </p:nvPicPr>
          <p:blipFill>
            <a:blip r:embed="rId3">
              <a:alphaModFix/>
              <a:extLst>
                <a:ext uri="{28A0092B-C50C-407E-A947-70E740481C1C}">
                  <a14:useLocalDpi xmlns:a14="http://schemas.microsoft.com/office/drawing/2010/main" val="0"/>
                </a:ext>
              </a:extLst>
            </a:blip>
            <a:srcRect l="23502" t="8895" r="57704" b="64543"/>
            <a:stretch>
              <a:fillRect/>
            </a:stretch>
          </p:blipFill>
          <p:spPr>
            <a:xfrm>
              <a:off x="2268000" y="-216000"/>
              <a:ext cx="3420000" cy="3420000"/>
            </a:xfrm>
            <a:custGeom>
              <a:avLst/>
              <a:gdLst>
                <a:gd name="connsiteX0" fmla="*/ 1710000 w 3420000"/>
                <a:gd name="connsiteY0" fmla="*/ 0 h 3420000"/>
                <a:gd name="connsiteX1" fmla="*/ 3420000 w 3420000"/>
                <a:gd name="connsiteY1" fmla="*/ 1710000 h 3420000"/>
                <a:gd name="connsiteX2" fmla="*/ 1710000 w 3420000"/>
                <a:gd name="connsiteY2" fmla="*/ 3420000 h 3420000"/>
                <a:gd name="connsiteX3" fmla="*/ 0 w 3420000"/>
                <a:gd name="connsiteY3" fmla="*/ 1710000 h 3420000"/>
                <a:gd name="connsiteX4" fmla="*/ 1710000 w 3420000"/>
                <a:gd name="connsiteY4" fmla="*/ 0 h 34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000" h="3420000">
                  <a:moveTo>
                    <a:pt x="1710000" y="0"/>
                  </a:moveTo>
                  <a:cubicBezTo>
                    <a:pt x="2654407" y="0"/>
                    <a:pt x="3420000" y="765593"/>
                    <a:pt x="3420000" y="1710000"/>
                  </a:cubicBezTo>
                  <a:cubicBezTo>
                    <a:pt x="3420000" y="2654407"/>
                    <a:pt x="2654407" y="3420000"/>
                    <a:pt x="1710000" y="3420000"/>
                  </a:cubicBezTo>
                  <a:cubicBezTo>
                    <a:pt x="765593" y="3420000"/>
                    <a:pt x="0" y="2654407"/>
                    <a:pt x="0" y="1710000"/>
                  </a:cubicBezTo>
                  <a:cubicBezTo>
                    <a:pt x="0" y="765593"/>
                    <a:pt x="765593" y="0"/>
                    <a:pt x="1710000" y="0"/>
                  </a:cubicBezTo>
                  <a:close/>
                </a:path>
              </a:pathLst>
            </a:custGeom>
          </p:spPr>
        </p:pic>
        <p:sp>
          <p:nvSpPr>
            <p:cNvPr id="30" name="円/楕円 29">
              <a:extLst>
                <a:ext uri="{FF2B5EF4-FFF2-40B4-BE49-F238E27FC236}">
                  <a16:creationId xmlns:a16="http://schemas.microsoft.com/office/drawing/2014/main" id="{E4FFC087-3BB5-2E59-F20F-1FC7234744CD}"/>
                </a:ext>
              </a:extLst>
            </p:cNvPr>
            <p:cNvSpPr>
              <a:spLocks noChangeAspect="1"/>
            </p:cNvSpPr>
            <p:nvPr/>
          </p:nvSpPr>
          <p:spPr>
            <a:xfrm>
              <a:off x="2268000" y="-216000"/>
              <a:ext cx="3420000" cy="3420000"/>
            </a:xfrm>
            <a:prstGeom prst="ellipse">
              <a:avLst/>
            </a:prstGeom>
            <a:noFill/>
            <a:ln w="31750">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18" name="タイトル 2">
            <a:extLst>
              <a:ext uri="{FF2B5EF4-FFF2-40B4-BE49-F238E27FC236}">
                <a16:creationId xmlns:a16="http://schemas.microsoft.com/office/drawing/2014/main" id="{40F874E1-0114-5ED0-8A2C-EC178259FAC4}"/>
              </a:ext>
            </a:extLst>
          </p:cNvPr>
          <p:cNvSpPr txBox="1">
            <a:spLocks/>
          </p:cNvSpPr>
          <p:nvPr/>
        </p:nvSpPr>
        <p:spPr>
          <a:xfrm rot="10800000">
            <a:off x="6565541" y="3564081"/>
            <a:ext cx="1568483" cy="360000"/>
          </a:xfrm>
          <a:prstGeom prst="round2SameRect">
            <a:avLst/>
          </a:prstGeom>
          <a:solidFill>
            <a:srgbClr val="E50013"/>
          </a:solidFill>
          <a:effectLst/>
        </p:spPr>
        <p:txBody>
          <a:bodyPr vert="horz" wrap="square" lIns="36000" tIns="36000" rIns="36000" bIns="36000" rtlCol="0" anchor="ctr" anchorCtr="0">
            <a:no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endParaRPr kumimoji="1" lang="ja-JP" altLang="en-US" sz="1400" spc="0">
              <a:solidFill>
                <a:schemeClr val="bg1"/>
              </a:solidFill>
            </a:endParaRPr>
          </a:p>
        </p:txBody>
      </p:sp>
      <p:sp>
        <p:nvSpPr>
          <p:cNvPr id="20" name="タイトル 2">
            <a:extLst>
              <a:ext uri="{FF2B5EF4-FFF2-40B4-BE49-F238E27FC236}">
                <a16:creationId xmlns:a16="http://schemas.microsoft.com/office/drawing/2014/main" id="{124996DC-851E-0A14-FD6F-FCDE44CA9AE5}"/>
              </a:ext>
            </a:extLst>
          </p:cNvPr>
          <p:cNvSpPr txBox="1">
            <a:spLocks/>
          </p:cNvSpPr>
          <p:nvPr/>
        </p:nvSpPr>
        <p:spPr>
          <a:xfrm>
            <a:off x="6565540" y="4010698"/>
            <a:ext cx="5159005" cy="430887"/>
          </a:xfrm>
          <a:prstGeom prst="rect">
            <a:avLst/>
          </a:prstGeom>
          <a:noFill/>
          <a:effectLst/>
        </p:spPr>
        <p:txBody>
          <a:bodyPr vert="horz" wrap="square" lIns="0" tIns="0" rIns="0" bIns="0" rtlCol="0" anchor="ctr" anchorCtr="0">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r>
              <a:rPr kumimoji="1" lang="ja-JP" altLang="en-US" sz="2800" spc="0"/>
              <a:t>新しい食文化を提案する</a:t>
            </a:r>
          </a:p>
        </p:txBody>
      </p:sp>
      <p:sp>
        <p:nvSpPr>
          <p:cNvPr id="21" name="タイトル 2">
            <a:extLst>
              <a:ext uri="{FF2B5EF4-FFF2-40B4-BE49-F238E27FC236}">
                <a16:creationId xmlns:a16="http://schemas.microsoft.com/office/drawing/2014/main" id="{071EAA3D-5143-2D5B-41F0-C9674A9530B4}"/>
              </a:ext>
            </a:extLst>
          </p:cNvPr>
          <p:cNvSpPr txBox="1">
            <a:spLocks/>
          </p:cNvSpPr>
          <p:nvPr/>
        </p:nvSpPr>
        <p:spPr>
          <a:xfrm>
            <a:off x="6565540" y="3630604"/>
            <a:ext cx="1568483" cy="293477"/>
          </a:xfrm>
          <a:prstGeom prst="rect">
            <a:avLst/>
          </a:prstGeom>
          <a:noFill/>
          <a:effectLst/>
        </p:spPr>
        <p:txBody>
          <a:bodyPr vert="horz" wrap="square" lIns="36000" tIns="36000" rIns="36000" bIns="3600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r>
              <a:rPr kumimoji="1" lang="en-US" altLang="ja-JP" sz="1400" spc="0" dirty="0">
                <a:solidFill>
                  <a:schemeClr val="bg1"/>
                </a:solidFill>
              </a:rPr>
              <a:t>5</a:t>
            </a:r>
            <a:r>
              <a:rPr kumimoji="1" lang="ja-JP" altLang="en-US" sz="1400" spc="0">
                <a:solidFill>
                  <a:schemeClr val="bg1"/>
                </a:solidFill>
              </a:rPr>
              <a:t>つの提供価値</a:t>
            </a:r>
            <a:r>
              <a:rPr lang="en-US" altLang="ja-JP" sz="1400" spc="0" dirty="0">
                <a:solidFill>
                  <a:schemeClr val="bg1"/>
                </a:solidFill>
              </a:rPr>
              <a:t>①</a:t>
            </a:r>
            <a:endParaRPr kumimoji="1" lang="ja-JP" altLang="en-US" sz="1400" spc="0">
              <a:solidFill>
                <a:schemeClr val="bg1"/>
              </a:solidFill>
            </a:endParaRPr>
          </a:p>
        </p:txBody>
      </p:sp>
    </p:spTree>
    <p:extLst>
      <p:ext uri="{BB962C8B-B14F-4D97-AF65-F5344CB8AC3E}">
        <p14:creationId xmlns:p14="http://schemas.microsoft.com/office/powerpoint/2010/main" val="280975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7000" b="-20000"/>
          </a:stretch>
        </a:blipFill>
        <a:effectLst/>
      </p:bgPr>
    </p:bg>
    <p:spTree>
      <p:nvGrpSpPr>
        <p:cNvPr id="1" name="">
          <a:extLst>
            <a:ext uri="{FF2B5EF4-FFF2-40B4-BE49-F238E27FC236}">
              <a16:creationId xmlns:a16="http://schemas.microsoft.com/office/drawing/2014/main" id="{8AD2D99E-E484-3BFA-204E-EB43A111752C}"/>
            </a:ext>
          </a:extLst>
        </p:cNvPr>
        <p:cNvGrpSpPr/>
        <p:nvPr/>
      </p:nvGrpSpPr>
      <p:grpSpPr>
        <a:xfrm>
          <a:off x="0" y="0"/>
          <a:ext cx="0" cy="0"/>
          <a:chOff x="0" y="0"/>
          <a:chExt cx="0" cy="0"/>
        </a:xfrm>
      </p:grpSpPr>
      <p:sp>
        <p:nvSpPr>
          <p:cNvPr id="12" name="フリーフォーム 11">
            <a:extLst>
              <a:ext uri="{FF2B5EF4-FFF2-40B4-BE49-F238E27FC236}">
                <a16:creationId xmlns:a16="http://schemas.microsoft.com/office/drawing/2014/main" id="{6C0C0BC7-27E7-9A1E-7306-492F6DD9DB36}"/>
              </a:ext>
            </a:extLst>
          </p:cNvPr>
          <p:cNvSpPr/>
          <p:nvPr/>
        </p:nvSpPr>
        <p:spPr>
          <a:xfrm flipV="1">
            <a:off x="0" y="426720"/>
            <a:ext cx="12192000" cy="6069330"/>
          </a:xfrm>
          <a:custGeom>
            <a:avLst/>
            <a:gdLst>
              <a:gd name="connsiteX0" fmla="*/ 6092903 w 12192000"/>
              <a:gd name="connsiteY0" fmla="*/ 6069330 h 6069330"/>
              <a:gd name="connsiteX1" fmla="*/ 12192000 w 12192000"/>
              <a:gd name="connsiteY1" fmla="*/ 6069330 h 6069330"/>
              <a:gd name="connsiteX2" fmla="*/ 12192000 w 12192000"/>
              <a:gd name="connsiteY2" fmla="*/ 0 h 6069330"/>
              <a:gd name="connsiteX3" fmla="*/ 0 w 12192000"/>
              <a:gd name="connsiteY3" fmla="*/ 0 h 6069330"/>
              <a:gd name="connsiteX4" fmla="*/ 0 w 12192000"/>
              <a:gd name="connsiteY4" fmla="*/ 5704051 h 6069330"/>
              <a:gd name="connsiteX5" fmla="*/ 5700000 w 12192000"/>
              <a:gd name="connsiteY5" fmla="*/ 5704051 h 6069330"/>
              <a:gd name="connsiteX6" fmla="*/ 6087955 w 12192000"/>
              <a:gd name="connsiteY6" fmla="*/ 6020243 h 6069330"/>
              <a:gd name="connsiteX7" fmla="*/ 6092903 w 12192000"/>
              <a:gd name="connsiteY7" fmla="*/ 6069330 h 606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069330">
                <a:moveTo>
                  <a:pt x="6092903" y="6069330"/>
                </a:moveTo>
                <a:lnTo>
                  <a:pt x="12192000" y="6069330"/>
                </a:lnTo>
                <a:lnTo>
                  <a:pt x="12192000" y="0"/>
                </a:lnTo>
                <a:lnTo>
                  <a:pt x="0" y="0"/>
                </a:lnTo>
                <a:lnTo>
                  <a:pt x="0" y="5704051"/>
                </a:lnTo>
                <a:lnTo>
                  <a:pt x="5700000" y="5704051"/>
                </a:lnTo>
                <a:cubicBezTo>
                  <a:pt x="5891367" y="5704051"/>
                  <a:pt x="6051029" y="5839793"/>
                  <a:pt x="6087955" y="6020243"/>
                </a:cubicBezTo>
                <a:lnTo>
                  <a:pt x="6092903" y="6069330"/>
                </a:lnTo>
                <a:close/>
              </a:path>
            </a:pathLst>
          </a:custGeom>
          <a:solidFill>
            <a:srgbClr val="B5DCE2">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algn="ctr"/>
            <a:endParaRPr kumimoji="1" lang="ja-JP" altLang="en-US" sz="1200">
              <a:solidFill>
                <a:schemeClr val="tx1"/>
              </a:solidFill>
            </a:endParaRPr>
          </a:p>
        </p:txBody>
      </p:sp>
      <p:sp>
        <p:nvSpPr>
          <p:cNvPr id="2" name="コンテンツ プレースホルダー 1">
            <a:extLst>
              <a:ext uri="{FF2B5EF4-FFF2-40B4-BE49-F238E27FC236}">
                <a16:creationId xmlns:a16="http://schemas.microsoft.com/office/drawing/2014/main" id="{0D4F9703-AFFB-EE26-6376-D87C7C323512}"/>
              </a:ext>
            </a:extLst>
          </p:cNvPr>
          <p:cNvSpPr>
            <a:spLocks noGrp="1"/>
          </p:cNvSpPr>
          <p:nvPr>
            <p:ph idx="11"/>
          </p:nvPr>
        </p:nvSpPr>
        <p:spPr/>
        <p:txBody>
          <a:bodyPr/>
          <a:lstStyle/>
          <a:p>
            <a:r>
              <a:rPr kumimoji="1" lang="en-US" altLang="ja-JP" sz="1800" dirty="0"/>
              <a:t>5</a:t>
            </a:r>
            <a:r>
              <a:rPr kumimoji="1" lang="ja-JP" altLang="en-US" sz="1800"/>
              <a:t>つの提供価値について</a:t>
            </a:r>
          </a:p>
        </p:txBody>
      </p:sp>
      <p:sp>
        <p:nvSpPr>
          <p:cNvPr id="4" name="コンテンツ プレースホルダー 3">
            <a:extLst>
              <a:ext uri="{FF2B5EF4-FFF2-40B4-BE49-F238E27FC236}">
                <a16:creationId xmlns:a16="http://schemas.microsoft.com/office/drawing/2014/main" id="{738F9AF8-BD90-43EC-1080-70E0AFCDDAB5}"/>
              </a:ext>
            </a:extLst>
          </p:cNvPr>
          <p:cNvSpPr>
            <a:spLocks noGrp="1"/>
          </p:cNvSpPr>
          <p:nvPr>
            <p:ph idx="10"/>
          </p:nvPr>
        </p:nvSpPr>
        <p:spPr/>
        <p:txBody>
          <a:bodyPr/>
          <a:lstStyle/>
          <a:p>
            <a:r>
              <a:rPr kumimoji="1" lang="en-US" altLang="ja-JP" dirty="0"/>
              <a:t>05</a:t>
            </a:r>
            <a:endParaRPr kumimoji="1" lang="ja-JP" altLang="en-US"/>
          </a:p>
        </p:txBody>
      </p:sp>
      <p:sp>
        <p:nvSpPr>
          <p:cNvPr id="5" name="フッター プレースホルダー 4">
            <a:extLst>
              <a:ext uri="{FF2B5EF4-FFF2-40B4-BE49-F238E27FC236}">
                <a16:creationId xmlns:a16="http://schemas.microsoft.com/office/drawing/2014/main" id="{5BFCAA40-D046-E140-7ECE-B1D27E92959E}"/>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70F0B323-DF43-69E0-82A1-89C6A404F0AC}"/>
              </a:ext>
            </a:extLst>
          </p:cNvPr>
          <p:cNvSpPr>
            <a:spLocks noGrp="1"/>
          </p:cNvSpPr>
          <p:nvPr>
            <p:ph type="sldNum" sz="quarter" idx="4"/>
          </p:nvPr>
        </p:nvSpPr>
        <p:spPr/>
        <p:txBody>
          <a:bodyPr/>
          <a:lstStyle/>
          <a:p>
            <a:fld id="{48F63A3B-78C7-47BE-AE5E-E10140E04643}" type="slidenum">
              <a:rPr lang="en-US" smtClean="0"/>
              <a:pPr/>
              <a:t>7</a:t>
            </a:fld>
            <a:endParaRPr lang="en-US"/>
          </a:p>
        </p:txBody>
      </p:sp>
      <p:sp>
        <p:nvSpPr>
          <p:cNvPr id="25" name="テキスト ボックス 24">
            <a:extLst>
              <a:ext uri="{FF2B5EF4-FFF2-40B4-BE49-F238E27FC236}">
                <a16:creationId xmlns:a16="http://schemas.microsoft.com/office/drawing/2014/main" id="{8082958D-4EEA-478B-9C8D-0B19FBC7EE6D}"/>
              </a:ext>
            </a:extLst>
          </p:cNvPr>
          <p:cNvSpPr txBox="1"/>
          <p:nvPr/>
        </p:nvSpPr>
        <p:spPr>
          <a:xfrm>
            <a:off x="6306532" y="3241964"/>
            <a:ext cx="5418014" cy="2851157"/>
          </a:xfrm>
          <a:prstGeom prst="roundRect">
            <a:avLst>
              <a:gd name="adj" fmla="val 7484"/>
            </a:avLst>
          </a:prstGeom>
          <a:solidFill>
            <a:schemeClr val="bg1"/>
          </a:solidFill>
          <a:ln w="31750">
            <a:solidFill>
              <a:srgbClr val="E50013"/>
            </a:solidFill>
          </a:ln>
        </p:spPr>
        <p:txBody>
          <a:bodyPr wrap="square" lIns="180000" tIns="144000" rIns="180000" bIns="144000" rtlCol="0" anchor="b" anchorCtr="0">
            <a:noAutofit/>
          </a:bodyPr>
          <a:lstStyle/>
          <a:p>
            <a:pPr>
              <a:lnSpc>
                <a:spcPct val="150000"/>
              </a:lnSpc>
            </a:pPr>
            <a:r>
              <a:rPr lang="ja-JP" altLang="en-US" sz="1400" b="1" dirty="0"/>
              <a:t>安全安心をお届けすることはメーカーとして忘れては</a:t>
            </a:r>
          </a:p>
          <a:p>
            <a:pPr>
              <a:lnSpc>
                <a:spcPct val="150000"/>
              </a:lnSpc>
            </a:pPr>
            <a:r>
              <a:rPr lang="ja-JP" altLang="en-US" sz="1400" b="1" dirty="0"/>
              <a:t>いけない基本的な価値です。</a:t>
            </a:r>
          </a:p>
          <a:p>
            <a:pPr>
              <a:lnSpc>
                <a:spcPct val="150000"/>
              </a:lnSpc>
            </a:pPr>
            <a:r>
              <a:rPr lang="ja-JP" altLang="en-US" sz="1400" b="1" dirty="0"/>
              <a:t>社員がイキイキと創意工夫できる環境を整備し、</a:t>
            </a:r>
          </a:p>
          <a:p>
            <a:pPr>
              <a:lnSpc>
                <a:spcPct val="150000"/>
              </a:lnSpc>
            </a:pPr>
            <a:r>
              <a:rPr lang="ja-JP" altLang="en-US" sz="1400" b="1" dirty="0"/>
              <a:t>栽培・調達、企画・設計、製造、物流、販売までの</a:t>
            </a:r>
            <a:endParaRPr lang="en-US" altLang="ja-JP" sz="1400" b="1" dirty="0"/>
          </a:p>
          <a:p>
            <a:pPr>
              <a:lnSpc>
                <a:spcPct val="150000"/>
              </a:lnSpc>
            </a:pPr>
            <a:r>
              <a:rPr lang="en-US" altLang="ja-JP" sz="1400" b="1" dirty="0"/>
              <a:t>VC</a:t>
            </a:r>
            <a:r>
              <a:rPr lang="ja-JP" altLang="en-US" sz="1400" b="1"/>
              <a:t>の</a:t>
            </a:r>
            <a:r>
              <a:rPr lang="ja-JP" altLang="en-US" sz="1400" b="1" dirty="0"/>
              <a:t>全域で、品質の維持</a:t>
            </a:r>
            <a:r>
              <a:rPr lang="ja-JP" altLang="en-US" sz="1400" b="1"/>
              <a:t>向上に取り組みます</a:t>
            </a:r>
            <a:endParaRPr lang="ja-JP" altLang="en-US" sz="1400" b="1" dirty="0"/>
          </a:p>
        </p:txBody>
      </p:sp>
      <p:pic>
        <p:nvPicPr>
          <p:cNvPr id="9" name="図 8">
            <a:extLst>
              <a:ext uri="{FF2B5EF4-FFF2-40B4-BE49-F238E27FC236}">
                <a16:creationId xmlns:a16="http://schemas.microsoft.com/office/drawing/2014/main" id="{FFCC63B9-4DA9-B7E4-1ECE-AD8EFBE5C63B}"/>
              </a:ext>
            </a:extLst>
          </p:cNvPr>
          <p:cNvPicPr>
            <a:picLocks/>
          </p:cNvPicPr>
          <p:nvPr/>
        </p:nvPicPr>
        <p:blipFill>
          <a:blip r:embed="rId3">
            <a:alphaModFix/>
            <a:extLst>
              <a:ext uri="{28A0092B-C50C-407E-A947-70E740481C1C}">
                <a14:useLocalDpi xmlns:a14="http://schemas.microsoft.com/office/drawing/2010/main" val="0"/>
              </a:ext>
            </a:extLst>
          </a:blip>
          <a:srcRect l="8216" t="37392" r="69776" b="31503"/>
          <a:stretch>
            <a:fillRect/>
          </a:stretch>
        </p:blipFill>
        <p:spPr>
          <a:xfrm>
            <a:off x="396000" y="2376000"/>
            <a:ext cx="3420000" cy="3420000"/>
          </a:xfrm>
          <a:custGeom>
            <a:avLst/>
            <a:gdLst>
              <a:gd name="connsiteX0" fmla="*/ 1710000 w 3420000"/>
              <a:gd name="connsiteY0" fmla="*/ 0 h 3420000"/>
              <a:gd name="connsiteX1" fmla="*/ 3420000 w 3420000"/>
              <a:gd name="connsiteY1" fmla="*/ 1710000 h 3420000"/>
              <a:gd name="connsiteX2" fmla="*/ 1710000 w 3420000"/>
              <a:gd name="connsiteY2" fmla="*/ 3420000 h 3420000"/>
              <a:gd name="connsiteX3" fmla="*/ 0 w 3420000"/>
              <a:gd name="connsiteY3" fmla="*/ 1710000 h 3420000"/>
              <a:gd name="connsiteX4" fmla="*/ 1710000 w 3420000"/>
              <a:gd name="connsiteY4" fmla="*/ 0 h 34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000" h="3420000">
                <a:moveTo>
                  <a:pt x="1710000" y="0"/>
                </a:moveTo>
                <a:cubicBezTo>
                  <a:pt x="2654407" y="0"/>
                  <a:pt x="3420000" y="765593"/>
                  <a:pt x="3420000" y="1710000"/>
                </a:cubicBezTo>
                <a:cubicBezTo>
                  <a:pt x="3420000" y="2654407"/>
                  <a:pt x="2654407" y="3420000"/>
                  <a:pt x="1710000" y="3420000"/>
                </a:cubicBezTo>
                <a:cubicBezTo>
                  <a:pt x="765593" y="3420000"/>
                  <a:pt x="0" y="2654407"/>
                  <a:pt x="0" y="1710000"/>
                </a:cubicBezTo>
                <a:cubicBezTo>
                  <a:pt x="0" y="765593"/>
                  <a:pt x="765593" y="0"/>
                  <a:pt x="1710000" y="0"/>
                </a:cubicBezTo>
                <a:close/>
              </a:path>
            </a:pathLst>
          </a:custGeom>
        </p:spPr>
      </p:pic>
      <p:sp>
        <p:nvSpPr>
          <p:cNvPr id="10" name="円/楕円 9">
            <a:extLst>
              <a:ext uri="{FF2B5EF4-FFF2-40B4-BE49-F238E27FC236}">
                <a16:creationId xmlns:a16="http://schemas.microsoft.com/office/drawing/2014/main" id="{1812196D-9E7E-157B-ABE9-C3D87B952B9E}"/>
              </a:ext>
            </a:extLst>
          </p:cNvPr>
          <p:cNvSpPr>
            <a:spLocks noChangeAspect="1"/>
          </p:cNvSpPr>
          <p:nvPr/>
        </p:nvSpPr>
        <p:spPr>
          <a:xfrm>
            <a:off x="396000" y="2376000"/>
            <a:ext cx="3420000" cy="3420000"/>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cxnSp>
        <p:nvCxnSpPr>
          <p:cNvPr id="7" name="直線コネクタ 6">
            <a:extLst>
              <a:ext uri="{FF2B5EF4-FFF2-40B4-BE49-F238E27FC236}">
                <a16:creationId xmlns:a16="http://schemas.microsoft.com/office/drawing/2014/main" id="{07ACEFB1-F5AE-2B33-881E-9DBBDCC32278}"/>
              </a:ext>
            </a:extLst>
          </p:cNvPr>
          <p:cNvCxnSpPr>
            <a:cxnSpLocks/>
          </p:cNvCxnSpPr>
          <p:nvPr/>
        </p:nvCxnSpPr>
        <p:spPr>
          <a:xfrm>
            <a:off x="3816000" y="4343418"/>
            <a:ext cx="2490532" cy="0"/>
          </a:xfrm>
          <a:prstGeom prst="line">
            <a:avLst/>
          </a:prstGeom>
          <a:ln w="31750">
            <a:solidFill>
              <a:srgbClr val="E50013"/>
            </a:solidFill>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03581F95-46D7-837B-8DD0-0FD5BA63A59D}"/>
              </a:ext>
            </a:extLst>
          </p:cNvPr>
          <p:cNvGrpSpPr/>
          <p:nvPr/>
        </p:nvGrpSpPr>
        <p:grpSpPr>
          <a:xfrm>
            <a:off x="6544759" y="3241964"/>
            <a:ext cx="5159005" cy="877504"/>
            <a:chOff x="2170186" y="3564081"/>
            <a:chExt cx="5159005" cy="877504"/>
          </a:xfrm>
        </p:grpSpPr>
        <p:sp>
          <p:nvSpPr>
            <p:cNvPr id="26" name="タイトル 2">
              <a:extLst>
                <a:ext uri="{FF2B5EF4-FFF2-40B4-BE49-F238E27FC236}">
                  <a16:creationId xmlns:a16="http://schemas.microsoft.com/office/drawing/2014/main" id="{1E14D373-3EF4-BC3A-A218-EAD86C87F6A4}"/>
                </a:ext>
              </a:extLst>
            </p:cNvPr>
            <p:cNvSpPr txBox="1">
              <a:spLocks/>
            </p:cNvSpPr>
            <p:nvPr/>
          </p:nvSpPr>
          <p:spPr>
            <a:xfrm rot="10800000">
              <a:off x="2170187" y="3564081"/>
              <a:ext cx="1568483" cy="360000"/>
            </a:xfrm>
            <a:prstGeom prst="round2SameRect">
              <a:avLst/>
            </a:prstGeom>
            <a:solidFill>
              <a:srgbClr val="E50013"/>
            </a:solidFill>
            <a:effectLst/>
          </p:spPr>
          <p:txBody>
            <a:bodyPr vert="horz" wrap="square" lIns="36000" tIns="36000" rIns="36000" bIns="36000" rtlCol="0" anchor="ctr" anchorCtr="0">
              <a:no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endParaRPr kumimoji="1" lang="ja-JP" altLang="en-US" sz="1400" spc="0">
                <a:solidFill>
                  <a:schemeClr val="bg1"/>
                </a:solidFill>
              </a:endParaRPr>
            </a:p>
          </p:txBody>
        </p:sp>
        <p:sp>
          <p:nvSpPr>
            <p:cNvPr id="27" name="タイトル 2">
              <a:extLst>
                <a:ext uri="{FF2B5EF4-FFF2-40B4-BE49-F238E27FC236}">
                  <a16:creationId xmlns:a16="http://schemas.microsoft.com/office/drawing/2014/main" id="{A6F85AE2-B7D6-2410-09D4-ECF5945A305C}"/>
                </a:ext>
              </a:extLst>
            </p:cNvPr>
            <p:cNvSpPr txBox="1">
              <a:spLocks/>
            </p:cNvSpPr>
            <p:nvPr/>
          </p:nvSpPr>
          <p:spPr>
            <a:xfrm>
              <a:off x="2170186" y="4010698"/>
              <a:ext cx="5159005" cy="430887"/>
            </a:xfrm>
            <a:prstGeom prst="rect">
              <a:avLst/>
            </a:prstGeom>
            <a:noFill/>
            <a:effectLst/>
          </p:spPr>
          <p:txBody>
            <a:bodyPr vert="horz" wrap="square" lIns="0" tIns="0" rIns="0" bIns="0" rtlCol="0" anchor="ctr" anchorCtr="0">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r>
                <a:rPr kumimoji="1" lang="ja-JP" altLang="en-US" sz="2800" spc="0" dirty="0"/>
                <a:t>安全安心をお届けする</a:t>
              </a:r>
            </a:p>
          </p:txBody>
        </p:sp>
        <p:sp>
          <p:nvSpPr>
            <p:cNvPr id="28" name="タイトル 2">
              <a:extLst>
                <a:ext uri="{FF2B5EF4-FFF2-40B4-BE49-F238E27FC236}">
                  <a16:creationId xmlns:a16="http://schemas.microsoft.com/office/drawing/2014/main" id="{9719FCAE-5D15-FB9A-11DB-3481B45837E5}"/>
                </a:ext>
              </a:extLst>
            </p:cNvPr>
            <p:cNvSpPr txBox="1">
              <a:spLocks/>
            </p:cNvSpPr>
            <p:nvPr/>
          </p:nvSpPr>
          <p:spPr>
            <a:xfrm>
              <a:off x="2170186" y="3630604"/>
              <a:ext cx="1568483" cy="293477"/>
            </a:xfrm>
            <a:prstGeom prst="rect">
              <a:avLst/>
            </a:prstGeom>
            <a:noFill/>
            <a:effectLst/>
          </p:spPr>
          <p:txBody>
            <a:bodyPr vert="horz" wrap="square" lIns="36000" tIns="36000" rIns="36000" bIns="3600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r>
                <a:rPr kumimoji="1" lang="en-US" altLang="ja-JP" sz="1400" spc="0" dirty="0">
                  <a:solidFill>
                    <a:schemeClr val="bg1"/>
                  </a:solidFill>
                </a:rPr>
                <a:t>5</a:t>
              </a:r>
              <a:r>
                <a:rPr kumimoji="1" lang="ja-JP" altLang="en-US" sz="1400" spc="0">
                  <a:solidFill>
                    <a:schemeClr val="bg1"/>
                  </a:solidFill>
                </a:rPr>
                <a:t>つの提供価値</a:t>
              </a:r>
              <a:r>
                <a:rPr lang="en-US" altLang="ja-JP" sz="1400" spc="0" dirty="0">
                  <a:solidFill>
                    <a:schemeClr val="bg1"/>
                  </a:solidFill>
                </a:rPr>
                <a:t>②</a:t>
              </a:r>
              <a:endParaRPr kumimoji="1" lang="ja-JP" altLang="en-US" sz="1400" spc="0">
                <a:solidFill>
                  <a:schemeClr val="bg1"/>
                </a:solidFill>
              </a:endParaRPr>
            </a:p>
          </p:txBody>
        </p:sp>
      </p:grpSp>
    </p:spTree>
    <p:extLst>
      <p:ext uri="{BB962C8B-B14F-4D97-AF65-F5344CB8AC3E}">
        <p14:creationId xmlns:p14="http://schemas.microsoft.com/office/powerpoint/2010/main" val="362776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430"/>
            <a:lum/>
          </a:blip>
          <a:srcRect/>
          <a:stretch>
            <a:fillRect t="-7000" b="-20000"/>
          </a:stretch>
        </a:blipFill>
        <a:effectLst/>
      </p:bgPr>
    </p:bg>
    <p:spTree>
      <p:nvGrpSpPr>
        <p:cNvPr id="1" name="">
          <a:extLst>
            <a:ext uri="{FF2B5EF4-FFF2-40B4-BE49-F238E27FC236}">
              <a16:creationId xmlns:a16="http://schemas.microsoft.com/office/drawing/2014/main" id="{84A77928-98A6-32BB-E16C-950B6AC43839}"/>
            </a:ext>
          </a:extLst>
        </p:cNvPr>
        <p:cNvGrpSpPr/>
        <p:nvPr/>
      </p:nvGrpSpPr>
      <p:grpSpPr>
        <a:xfrm>
          <a:off x="0" y="0"/>
          <a:ext cx="0" cy="0"/>
          <a:chOff x="0" y="0"/>
          <a:chExt cx="0" cy="0"/>
        </a:xfrm>
      </p:grpSpPr>
      <p:sp>
        <p:nvSpPr>
          <p:cNvPr id="27" name="フリーフォーム 26">
            <a:extLst>
              <a:ext uri="{FF2B5EF4-FFF2-40B4-BE49-F238E27FC236}">
                <a16:creationId xmlns:a16="http://schemas.microsoft.com/office/drawing/2014/main" id="{12F53818-7FEC-262E-6F4C-77EE1A68147B}"/>
              </a:ext>
            </a:extLst>
          </p:cNvPr>
          <p:cNvSpPr/>
          <p:nvPr/>
        </p:nvSpPr>
        <p:spPr>
          <a:xfrm flipV="1">
            <a:off x="0" y="426720"/>
            <a:ext cx="12192000" cy="6069330"/>
          </a:xfrm>
          <a:custGeom>
            <a:avLst/>
            <a:gdLst>
              <a:gd name="connsiteX0" fmla="*/ 6092903 w 12192000"/>
              <a:gd name="connsiteY0" fmla="*/ 6069330 h 6069330"/>
              <a:gd name="connsiteX1" fmla="*/ 12192000 w 12192000"/>
              <a:gd name="connsiteY1" fmla="*/ 6069330 h 6069330"/>
              <a:gd name="connsiteX2" fmla="*/ 12192000 w 12192000"/>
              <a:gd name="connsiteY2" fmla="*/ 0 h 6069330"/>
              <a:gd name="connsiteX3" fmla="*/ 0 w 12192000"/>
              <a:gd name="connsiteY3" fmla="*/ 0 h 6069330"/>
              <a:gd name="connsiteX4" fmla="*/ 0 w 12192000"/>
              <a:gd name="connsiteY4" fmla="*/ 5704051 h 6069330"/>
              <a:gd name="connsiteX5" fmla="*/ 5700000 w 12192000"/>
              <a:gd name="connsiteY5" fmla="*/ 5704051 h 6069330"/>
              <a:gd name="connsiteX6" fmla="*/ 6087955 w 12192000"/>
              <a:gd name="connsiteY6" fmla="*/ 6020243 h 6069330"/>
              <a:gd name="connsiteX7" fmla="*/ 6092903 w 12192000"/>
              <a:gd name="connsiteY7" fmla="*/ 6069330 h 606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069330">
                <a:moveTo>
                  <a:pt x="6092903" y="6069330"/>
                </a:moveTo>
                <a:lnTo>
                  <a:pt x="12192000" y="6069330"/>
                </a:lnTo>
                <a:lnTo>
                  <a:pt x="12192000" y="0"/>
                </a:lnTo>
                <a:lnTo>
                  <a:pt x="0" y="0"/>
                </a:lnTo>
                <a:lnTo>
                  <a:pt x="0" y="5704051"/>
                </a:lnTo>
                <a:lnTo>
                  <a:pt x="5700000" y="5704051"/>
                </a:lnTo>
                <a:cubicBezTo>
                  <a:pt x="5891367" y="5704051"/>
                  <a:pt x="6051029" y="5839793"/>
                  <a:pt x="6087955" y="6020243"/>
                </a:cubicBezTo>
                <a:lnTo>
                  <a:pt x="6092903" y="6069330"/>
                </a:lnTo>
                <a:close/>
              </a:path>
            </a:pathLst>
          </a:custGeom>
          <a:solidFill>
            <a:srgbClr val="B5DCE2">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algn="ctr"/>
            <a:endParaRPr kumimoji="1" lang="ja-JP" altLang="en-US" sz="1200">
              <a:solidFill>
                <a:schemeClr val="tx1"/>
              </a:solidFill>
            </a:endParaRPr>
          </a:p>
        </p:txBody>
      </p:sp>
      <p:sp>
        <p:nvSpPr>
          <p:cNvPr id="2" name="コンテンツ プレースホルダー 1">
            <a:extLst>
              <a:ext uri="{FF2B5EF4-FFF2-40B4-BE49-F238E27FC236}">
                <a16:creationId xmlns:a16="http://schemas.microsoft.com/office/drawing/2014/main" id="{6228C1F7-1E4A-41CA-107C-205FBD04E147}"/>
              </a:ext>
            </a:extLst>
          </p:cNvPr>
          <p:cNvSpPr>
            <a:spLocks noGrp="1"/>
          </p:cNvSpPr>
          <p:nvPr>
            <p:ph idx="11"/>
          </p:nvPr>
        </p:nvSpPr>
        <p:spPr/>
        <p:txBody>
          <a:bodyPr/>
          <a:lstStyle/>
          <a:p>
            <a:r>
              <a:rPr kumimoji="1" lang="en-US" altLang="ja-JP" dirty="0"/>
              <a:t>5</a:t>
            </a:r>
            <a:r>
              <a:rPr kumimoji="1" lang="ja-JP" altLang="en-US"/>
              <a:t>つの提供価値について</a:t>
            </a:r>
          </a:p>
        </p:txBody>
      </p:sp>
      <p:sp>
        <p:nvSpPr>
          <p:cNvPr id="4" name="コンテンツ プレースホルダー 3">
            <a:extLst>
              <a:ext uri="{FF2B5EF4-FFF2-40B4-BE49-F238E27FC236}">
                <a16:creationId xmlns:a16="http://schemas.microsoft.com/office/drawing/2014/main" id="{7202C8C3-2071-7204-C7F1-34462D900C09}"/>
              </a:ext>
            </a:extLst>
          </p:cNvPr>
          <p:cNvSpPr>
            <a:spLocks noGrp="1"/>
          </p:cNvSpPr>
          <p:nvPr>
            <p:ph idx="10"/>
          </p:nvPr>
        </p:nvSpPr>
        <p:spPr/>
        <p:txBody>
          <a:bodyPr/>
          <a:lstStyle/>
          <a:p>
            <a:r>
              <a:rPr kumimoji="1" lang="en-US" altLang="ja-JP" dirty="0"/>
              <a:t>05</a:t>
            </a:r>
            <a:endParaRPr kumimoji="1" lang="ja-JP" altLang="en-US"/>
          </a:p>
        </p:txBody>
      </p:sp>
      <p:sp>
        <p:nvSpPr>
          <p:cNvPr id="5" name="フッター プレースホルダー 4">
            <a:extLst>
              <a:ext uri="{FF2B5EF4-FFF2-40B4-BE49-F238E27FC236}">
                <a16:creationId xmlns:a16="http://schemas.microsoft.com/office/drawing/2014/main" id="{26C13759-F8B5-A389-6D91-6881CCCB2E36}"/>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92CA8019-0DFC-53F9-7CB4-DCF94273943A}"/>
              </a:ext>
            </a:extLst>
          </p:cNvPr>
          <p:cNvSpPr>
            <a:spLocks noGrp="1"/>
          </p:cNvSpPr>
          <p:nvPr>
            <p:ph type="sldNum" sz="quarter" idx="4"/>
          </p:nvPr>
        </p:nvSpPr>
        <p:spPr/>
        <p:txBody>
          <a:bodyPr/>
          <a:lstStyle/>
          <a:p>
            <a:fld id="{48F63A3B-78C7-47BE-AE5E-E10140E04643}" type="slidenum">
              <a:rPr lang="en-US" smtClean="0"/>
              <a:pPr/>
              <a:t>8</a:t>
            </a:fld>
            <a:endParaRPr lang="en-US"/>
          </a:p>
        </p:txBody>
      </p:sp>
      <p:cxnSp>
        <p:nvCxnSpPr>
          <p:cNvPr id="19" name="直線コネクタ 18">
            <a:extLst>
              <a:ext uri="{FF2B5EF4-FFF2-40B4-BE49-F238E27FC236}">
                <a16:creationId xmlns:a16="http://schemas.microsoft.com/office/drawing/2014/main" id="{6A80628C-DB82-444A-A0D7-C4E37B9F2E0B}"/>
              </a:ext>
            </a:extLst>
          </p:cNvPr>
          <p:cNvCxnSpPr>
            <a:cxnSpLocks/>
          </p:cNvCxnSpPr>
          <p:nvPr/>
        </p:nvCxnSpPr>
        <p:spPr>
          <a:xfrm flipH="1">
            <a:off x="6306532" y="2393444"/>
            <a:ext cx="1236538" cy="1160247"/>
          </a:xfrm>
          <a:prstGeom prst="line">
            <a:avLst/>
          </a:prstGeom>
          <a:ln w="31750">
            <a:solidFill>
              <a:srgbClr val="E50013"/>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A73E60A-178A-BCD2-781F-26EAA348D637}"/>
              </a:ext>
            </a:extLst>
          </p:cNvPr>
          <p:cNvGrpSpPr/>
          <p:nvPr/>
        </p:nvGrpSpPr>
        <p:grpSpPr>
          <a:xfrm>
            <a:off x="3240000" y="2852483"/>
            <a:ext cx="3420000" cy="3420000"/>
            <a:chOff x="3240000" y="4428000"/>
            <a:chExt cx="3420000" cy="3420000"/>
          </a:xfrm>
        </p:grpSpPr>
        <p:pic>
          <p:nvPicPr>
            <p:cNvPr id="9" name="図 8">
              <a:extLst>
                <a:ext uri="{FF2B5EF4-FFF2-40B4-BE49-F238E27FC236}">
                  <a16:creationId xmlns:a16="http://schemas.microsoft.com/office/drawing/2014/main" id="{6B31E7D4-5924-BEE1-C8B2-2C00E25BC497}"/>
                </a:ext>
              </a:extLst>
            </p:cNvPr>
            <p:cNvPicPr>
              <a:picLocks/>
            </p:cNvPicPr>
            <p:nvPr/>
          </p:nvPicPr>
          <p:blipFill>
            <a:blip r:embed="rId3">
              <a:alphaModFix/>
              <a:extLst>
                <a:ext uri="{28A0092B-C50C-407E-A947-70E740481C1C}">
                  <a14:useLocalDpi xmlns:a14="http://schemas.microsoft.com/office/drawing/2010/main" val="0"/>
                </a:ext>
              </a:extLst>
            </a:blip>
            <a:srcRect l="30150" t="61066" r="49422" b="10064"/>
            <a:stretch>
              <a:fillRect/>
            </a:stretch>
          </p:blipFill>
          <p:spPr>
            <a:xfrm>
              <a:off x="3240000" y="4428000"/>
              <a:ext cx="3420000" cy="3420000"/>
            </a:xfrm>
            <a:custGeom>
              <a:avLst/>
              <a:gdLst>
                <a:gd name="connsiteX0" fmla="*/ 1710000 w 3420000"/>
                <a:gd name="connsiteY0" fmla="*/ 0 h 3420000"/>
                <a:gd name="connsiteX1" fmla="*/ 3420000 w 3420000"/>
                <a:gd name="connsiteY1" fmla="*/ 1710000 h 3420000"/>
                <a:gd name="connsiteX2" fmla="*/ 1710000 w 3420000"/>
                <a:gd name="connsiteY2" fmla="*/ 3420000 h 3420000"/>
                <a:gd name="connsiteX3" fmla="*/ 0 w 3420000"/>
                <a:gd name="connsiteY3" fmla="*/ 1710000 h 3420000"/>
                <a:gd name="connsiteX4" fmla="*/ 1710000 w 3420000"/>
                <a:gd name="connsiteY4" fmla="*/ 0 h 34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000" h="3420000">
                  <a:moveTo>
                    <a:pt x="1710000" y="0"/>
                  </a:moveTo>
                  <a:cubicBezTo>
                    <a:pt x="2654407" y="0"/>
                    <a:pt x="3420000" y="765593"/>
                    <a:pt x="3420000" y="1710000"/>
                  </a:cubicBezTo>
                  <a:cubicBezTo>
                    <a:pt x="3420000" y="2654407"/>
                    <a:pt x="2654407" y="3420000"/>
                    <a:pt x="1710000" y="3420000"/>
                  </a:cubicBezTo>
                  <a:cubicBezTo>
                    <a:pt x="765593" y="3420000"/>
                    <a:pt x="0" y="2654407"/>
                    <a:pt x="0" y="1710000"/>
                  </a:cubicBezTo>
                  <a:cubicBezTo>
                    <a:pt x="0" y="765593"/>
                    <a:pt x="765593" y="0"/>
                    <a:pt x="1710000" y="0"/>
                  </a:cubicBezTo>
                  <a:close/>
                </a:path>
              </a:pathLst>
            </a:custGeom>
          </p:spPr>
        </p:pic>
        <p:sp>
          <p:nvSpPr>
            <p:cNvPr id="11" name="円/楕円 10">
              <a:extLst>
                <a:ext uri="{FF2B5EF4-FFF2-40B4-BE49-F238E27FC236}">
                  <a16:creationId xmlns:a16="http://schemas.microsoft.com/office/drawing/2014/main" id="{B4E6EC8C-211C-BFB7-1D77-0419DB914219}"/>
                </a:ext>
              </a:extLst>
            </p:cNvPr>
            <p:cNvSpPr>
              <a:spLocks noChangeAspect="1"/>
            </p:cNvSpPr>
            <p:nvPr/>
          </p:nvSpPr>
          <p:spPr>
            <a:xfrm>
              <a:off x="3240000" y="4428000"/>
              <a:ext cx="3420000" cy="3420000"/>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25" name="テキスト ボックス 24">
            <a:extLst>
              <a:ext uri="{FF2B5EF4-FFF2-40B4-BE49-F238E27FC236}">
                <a16:creationId xmlns:a16="http://schemas.microsoft.com/office/drawing/2014/main" id="{FACF69E5-DDF2-A527-9DF6-0277F45FB47E}"/>
              </a:ext>
            </a:extLst>
          </p:cNvPr>
          <p:cNvSpPr txBox="1"/>
          <p:nvPr/>
        </p:nvSpPr>
        <p:spPr>
          <a:xfrm>
            <a:off x="6306532" y="780681"/>
            <a:ext cx="5418014" cy="2529039"/>
          </a:xfrm>
          <a:prstGeom prst="roundRect">
            <a:avLst>
              <a:gd name="adj" fmla="val 7484"/>
            </a:avLst>
          </a:prstGeom>
          <a:solidFill>
            <a:schemeClr val="bg1"/>
          </a:solidFill>
          <a:ln w="28575">
            <a:solidFill>
              <a:srgbClr val="E50013"/>
            </a:solidFill>
          </a:ln>
        </p:spPr>
        <p:txBody>
          <a:bodyPr wrap="square" lIns="180000" tIns="144000" rIns="180000" bIns="144000" rtlCol="0" anchor="b" anchorCtr="0">
            <a:noAutofit/>
          </a:bodyPr>
          <a:lstStyle/>
          <a:p>
            <a:pPr>
              <a:lnSpc>
                <a:spcPct val="150000"/>
              </a:lnSpc>
            </a:pPr>
            <a:r>
              <a:rPr lang="ja-JP" altLang="en-US" sz="1400" b="1" dirty="0"/>
              <a:t>食には人と人とを繋ぐチカラがあります。</a:t>
            </a:r>
          </a:p>
          <a:p>
            <a:pPr>
              <a:lnSpc>
                <a:spcPct val="150000"/>
              </a:lnSpc>
            </a:pPr>
            <a:r>
              <a:rPr lang="ja-JP" altLang="en-US" sz="1400" b="1" dirty="0"/>
              <a:t>食を通じた社会課題の解決に向けて、グループ内だけでなく、多くの人々を結び、繋がっていくことで、共生社会の架け橋となることを目指します</a:t>
            </a:r>
          </a:p>
        </p:txBody>
      </p:sp>
      <p:grpSp>
        <p:nvGrpSpPr>
          <p:cNvPr id="20" name="グループ化 19">
            <a:extLst>
              <a:ext uri="{FF2B5EF4-FFF2-40B4-BE49-F238E27FC236}">
                <a16:creationId xmlns:a16="http://schemas.microsoft.com/office/drawing/2014/main" id="{4FDADDD6-CA6B-7D93-D833-699A841D41DE}"/>
              </a:ext>
            </a:extLst>
          </p:cNvPr>
          <p:cNvGrpSpPr/>
          <p:nvPr/>
        </p:nvGrpSpPr>
        <p:grpSpPr>
          <a:xfrm>
            <a:off x="6565540" y="780681"/>
            <a:ext cx="5159005" cy="877504"/>
            <a:chOff x="2170186" y="3564081"/>
            <a:chExt cx="5159005" cy="877504"/>
          </a:xfrm>
        </p:grpSpPr>
        <p:sp>
          <p:nvSpPr>
            <p:cNvPr id="21" name="タイトル 2">
              <a:extLst>
                <a:ext uri="{FF2B5EF4-FFF2-40B4-BE49-F238E27FC236}">
                  <a16:creationId xmlns:a16="http://schemas.microsoft.com/office/drawing/2014/main" id="{C76F23ED-9D23-3602-795C-16A093BB05B9}"/>
                </a:ext>
              </a:extLst>
            </p:cNvPr>
            <p:cNvSpPr txBox="1">
              <a:spLocks/>
            </p:cNvSpPr>
            <p:nvPr/>
          </p:nvSpPr>
          <p:spPr>
            <a:xfrm rot="10800000">
              <a:off x="2170187" y="3564081"/>
              <a:ext cx="1568483" cy="360000"/>
            </a:xfrm>
            <a:prstGeom prst="round2SameRect">
              <a:avLst/>
            </a:prstGeom>
            <a:solidFill>
              <a:srgbClr val="E50013"/>
            </a:solidFill>
            <a:effectLst/>
          </p:spPr>
          <p:txBody>
            <a:bodyPr vert="horz" wrap="square" lIns="36000" tIns="36000" rIns="36000" bIns="36000" rtlCol="0" anchor="ctr" anchorCtr="0">
              <a:no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endParaRPr kumimoji="1" lang="ja-JP" altLang="en-US" sz="1400" spc="0">
                <a:solidFill>
                  <a:schemeClr val="bg1"/>
                </a:solidFill>
              </a:endParaRPr>
            </a:p>
          </p:txBody>
        </p:sp>
        <p:sp>
          <p:nvSpPr>
            <p:cNvPr id="22" name="タイトル 2">
              <a:extLst>
                <a:ext uri="{FF2B5EF4-FFF2-40B4-BE49-F238E27FC236}">
                  <a16:creationId xmlns:a16="http://schemas.microsoft.com/office/drawing/2014/main" id="{4CD90295-6820-7336-B80D-66EB1BD73CCA}"/>
                </a:ext>
              </a:extLst>
            </p:cNvPr>
            <p:cNvSpPr txBox="1">
              <a:spLocks/>
            </p:cNvSpPr>
            <p:nvPr/>
          </p:nvSpPr>
          <p:spPr>
            <a:xfrm>
              <a:off x="2170186" y="4010698"/>
              <a:ext cx="5159005" cy="430887"/>
            </a:xfrm>
            <a:prstGeom prst="rect">
              <a:avLst/>
            </a:prstGeom>
            <a:noFill/>
            <a:effectLst/>
          </p:spPr>
          <p:txBody>
            <a:bodyPr vert="horz" wrap="square" lIns="0" tIns="0" rIns="0" bIns="0" rtlCol="0" anchor="ctr" anchorCtr="0">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r>
                <a:rPr lang="ja-JP" altLang="en-US" sz="2800" spc="-30"/>
                <a:t>食が持つ</a:t>
              </a:r>
              <a:r>
                <a:rPr lang="en-US" altLang="ja-JP" sz="2800" spc="-30" dirty="0"/>
                <a:t>“</a:t>
              </a:r>
              <a:r>
                <a:rPr lang="ja-JP" altLang="en-US" sz="2800" spc="-30"/>
                <a:t>つなぐ力”をはぐくむ</a:t>
              </a:r>
              <a:endParaRPr kumimoji="1" lang="ja-JP" altLang="en-US" sz="2800" spc="-30"/>
            </a:p>
          </p:txBody>
        </p:sp>
        <p:sp>
          <p:nvSpPr>
            <p:cNvPr id="23" name="タイトル 2">
              <a:extLst>
                <a:ext uri="{FF2B5EF4-FFF2-40B4-BE49-F238E27FC236}">
                  <a16:creationId xmlns:a16="http://schemas.microsoft.com/office/drawing/2014/main" id="{933E09B4-8255-83C8-5C00-09711C0D9286}"/>
                </a:ext>
              </a:extLst>
            </p:cNvPr>
            <p:cNvSpPr txBox="1">
              <a:spLocks/>
            </p:cNvSpPr>
            <p:nvPr/>
          </p:nvSpPr>
          <p:spPr>
            <a:xfrm>
              <a:off x="2170186" y="3630604"/>
              <a:ext cx="1568483" cy="293477"/>
            </a:xfrm>
            <a:prstGeom prst="rect">
              <a:avLst/>
            </a:prstGeom>
            <a:noFill/>
            <a:effectLst/>
          </p:spPr>
          <p:txBody>
            <a:bodyPr vert="horz" wrap="square" lIns="36000" tIns="36000" rIns="36000" bIns="3600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r>
                <a:rPr kumimoji="1" lang="en-US" altLang="ja-JP" sz="1400" spc="0" dirty="0">
                  <a:solidFill>
                    <a:schemeClr val="bg1"/>
                  </a:solidFill>
                </a:rPr>
                <a:t>5</a:t>
              </a:r>
              <a:r>
                <a:rPr kumimoji="1" lang="ja-JP" altLang="en-US" sz="1400" spc="0" dirty="0" err="1">
                  <a:solidFill>
                    <a:schemeClr val="bg1"/>
                  </a:solidFill>
                </a:rPr>
                <a:t>つの</a:t>
              </a:r>
              <a:r>
                <a:rPr kumimoji="1" lang="ja-JP" altLang="en-US" sz="1400" spc="0" dirty="0">
                  <a:solidFill>
                    <a:schemeClr val="bg1"/>
                  </a:solidFill>
                </a:rPr>
                <a:t>提供価値</a:t>
              </a:r>
              <a:r>
                <a:rPr lang="ja-JP" altLang="en-US" sz="1400" spc="0" dirty="0">
                  <a:solidFill>
                    <a:schemeClr val="bg1"/>
                  </a:solidFill>
                </a:rPr>
                <a:t>③</a:t>
              </a:r>
              <a:endParaRPr kumimoji="1" lang="ja-JP" altLang="en-US" sz="1400" spc="0" dirty="0">
                <a:solidFill>
                  <a:schemeClr val="bg1"/>
                </a:solidFill>
              </a:endParaRPr>
            </a:p>
          </p:txBody>
        </p:sp>
      </p:grpSp>
    </p:spTree>
    <p:extLst>
      <p:ext uri="{BB962C8B-B14F-4D97-AF65-F5344CB8AC3E}">
        <p14:creationId xmlns:p14="http://schemas.microsoft.com/office/powerpoint/2010/main" val="105335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t="-7000" b="-20000"/>
          </a:stretch>
        </a:blipFill>
        <a:effectLst/>
      </p:bgPr>
    </p:bg>
    <p:spTree>
      <p:nvGrpSpPr>
        <p:cNvPr id="1" name="">
          <a:extLst>
            <a:ext uri="{FF2B5EF4-FFF2-40B4-BE49-F238E27FC236}">
              <a16:creationId xmlns:a16="http://schemas.microsoft.com/office/drawing/2014/main" id="{F2E9A2A0-FBAD-7FC3-6378-D485C8337828}"/>
            </a:ext>
          </a:extLst>
        </p:cNvPr>
        <p:cNvGrpSpPr/>
        <p:nvPr/>
      </p:nvGrpSpPr>
      <p:grpSpPr>
        <a:xfrm>
          <a:off x="0" y="0"/>
          <a:ext cx="0" cy="0"/>
          <a:chOff x="0" y="0"/>
          <a:chExt cx="0" cy="0"/>
        </a:xfrm>
      </p:grpSpPr>
      <p:sp>
        <p:nvSpPr>
          <p:cNvPr id="18" name="フリーフォーム 17">
            <a:extLst>
              <a:ext uri="{FF2B5EF4-FFF2-40B4-BE49-F238E27FC236}">
                <a16:creationId xmlns:a16="http://schemas.microsoft.com/office/drawing/2014/main" id="{42ECF433-B080-4320-6CA5-2FE3F9450668}"/>
              </a:ext>
            </a:extLst>
          </p:cNvPr>
          <p:cNvSpPr/>
          <p:nvPr/>
        </p:nvSpPr>
        <p:spPr>
          <a:xfrm flipV="1">
            <a:off x="0" y="426720"/>
            <a:ext cx="12192000" cy="6069330"/>
          </a:xfrm>
          <a:custGeom>
            <a:avLst/>
            <a:gdLst>
              <a:gd name="connsiteX0" fmla="*/ 6092903 w 12192000"/>
              <a:gd name="connsiteY0" fmla="*/ 6069330 h 6069330"/>
              <a:gd name="connsiteX1" fmla="*/ 12192000 w 12192000"/>
              <a:gd name="connsiteY1" fmla="*/ 6069330 h 6069330"/>
              <a:gd name="connsiteX2" fmla="*/ 12192000 w 12192000"/>
              <a:gd name="connsiteY2" fmla="*/ 0 h 6069330"/>
              <a:gd name="connsiteX3" fmla="*/ 0 w 12192000"/>
              <a:gd name="connsiteY3" fmla="*/ 0 h 6069330"/>
              <a:gd name="connsiteX4" fmla="*/ 0 w 12192000"/>
              <a:gd name="connsiteY4" fmla="*/ 5704051 h 6069330"/>
              <a:gd name="connsiteX5" fmla="*/ 5700000 w 12192000"/>
              <a:gd name="connsiteY5" fmla="*/ 5704051 h 6069330"/>
              <a:gd name="connsiteX6" fmla="*/ 6087955 w 12192000"/>
              <a:gd name="connsiteY6" fmla="*/ 6020243 h 6069330"/>
              <a:gd name="connsiteX7" fmla="*/ 6092903 w 12192000"/>
              <a:gd name="connsiteY7" fmla="*/ 6069330 h 6069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069330">
                <a:moveTo>
                  <a:pt x="6092903" y="6069330"/>
                </a:moveTo>
                <a:lnTo>
                  <a:pt x="12192000" y="6069330"/>
                </a:lnTo>
                <a:lnTo>
                  <a:pt x="12192000" y="0"/>
                </a:lnTo>
                <a:lnTo>
                  <a:pt x="0" y="0"/>
                </a:lnTo>
                <a:lnTo>
                  <a:pt x="0" y="5704051"/>
                </a:lnTo>
                <a:lnTo>
                  <a:pt x="5700000" y="5704051"/>
                </a:lnTo>
                <a:cubicBezTo>
                  <a:pt x="5891367" y="5704051"/>
                  <a:pt x="6051029" y="5839793"/>
                  <a:pt x="6087955" y="6020243"/>
                </a:cubicBezTo>
                <a:lnTo>
                  <a:pt x="6092903" y="6069330"/>
                </a:lnTo>
                <a:close/>
              </a:path>
            </a:pathLst>
          </a:custGeom>
          <a:solidFill>
            <a:srgbClr val="B5DCE2">
              <a:alpha val="3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nchorCtr="0">
            <a:noAutofit/>
          </a:bodyPr>
          <a:lstStyle/>
          <a:p>
            <a:pPr algn="ctr"/>
            <a:endParaRPr kumimoji="1" lang="ja-JP" altLang="en-US" sz="1200">
              <a:solidFill>
                <a:schemeClr val="tx1"/>
              </a:solidFill>
            </a:endParaRPr>
          </a:p>
        </p:txBody>
      </p:sp>
      <p:sp>
        <p:nvSpPr>
          <p:cNvPr id="2" name="コンテンツ プレースホルダー 1">
            <a:extLst>
              <a:ext uri="{FF2B5EF4-FFF2-40B4-BE49-F238E27FC236}">
                <a16:creationId xmlns:a16="http://schemas.microsoft.com/office/drawing/2014/main" id="{4283B28E-821A-3F5E-2A50-B64AC8D085BE}"/>
              </a:ext>
            </a:extLst>
          </p:cNvPr>
          <p:cNvSpPr>
            <a:spLocks noGrp="1"/>
          </p:cNvSpPr>
          <p:nvPr>
            <p:ph idx="11"/>
          </p:nvPr>
        </p:nvSpPr>
        <p:spPr/>
        <p:txBody>
          <a:bodyPr/>
          <a:lstStyle/>
          <a:p>
            <a:r>
              <a:rPr kumimoji="1" lang="en-US" altLang="ja-JP" dirty="0"/>
              <a:t>5</a:t>
            </a:r>
            <a:r>
              <a:rPr kumimoji="1" lang="ja-JP" altLang="en-US"/>
              <a:t>つの提供価値について</a:t>
            </a:r>
          </a:p>
        </p:txBody>
      </p:sp>
      <p:sp>
        <p:nvSpPr>
          <p:cNvPr id="4" name="コンテンツ プレースホルダー 3">
            <a:extLst>
              <a:ext uri="{FF2B5EF4-FFF2-40B4-BE49-F238E27FC236}">
                <a16:creationId xmlns:a16="http://schemas.microsoft.com/office/drawing/2014/main" id="{693E6065-57FF-95F7-3FC3-4EA36617606D}"/>
              </a:ext>
            </a:extLst>
          </p:cNvPr>
          <p:cNvSpPr>
            <a:spLocks noGrp="1"/>
          </p:cNvSpPr>
          <p:nvPr>
            <p:ph idx="10"/>
          </p:nvPr>
        </p:nvSpPr>
        <p:spPr/>
        <p:txBody>
          <a:bodyPr/>
          <a:lstStyle/>
          <a:p>
            <a:r>
              <a:rPr kumimoji="1" lang="en-US" altLang="ja-JP" dirty="0"/>
              <a:t>05</a:t>
            </a:r>
            <a:endParaRPr kumimoji="1" lang="ja-JP" altLang="en-US"/>
          </a:p>
        </p:txBody>
      </p:sp>
      <p:sp>
        <p:nvSpPr>
          <p:cNvPr id="5" name="フッター プレースホルダー 4">
            <a:extLst>
              <a:ext uri="{FF2B5EF4-FFF2-40B4-BE49-F238E27FC236}">
                <a16:creationId xmlns:a16="http://schemas.microsoft.com/office/drawing/2014/main" id="{030BD8EB-97DE-CDE6-9F9C-8C8F7EFD16C2}"/>
              </a:ext>
            </a:extLst>
          </p:cNvPr>
          <p:cNvSpPr>
            <a:spLocks noGrp="1"/>
          </p:cNvSpPr>
          <p:nvPr>
            <p:ph type="ftr" sz="quarter" idx="3"/>
          </p:nvPr>
        </p:nvSpPr>
        <p:spPr/>
        <p:txBody>
          <a:bodyPr/>
          <a:lstStyle/>
          <a:p>
            <a:r>
              <a:rPr lang="en-US" altLang="ja-JP" dirty="0" err="1"/>
              <a:t>ハウス食品グループ</a:t>
            </a:r>
            <a:r>
              <a:rPr lang="en-US" altLang="ja-JP" dirty="0"/>
              <a:t> </a:t>
            </a:r>
            <a:r>
              <a:rPr lang="ja-JP" altLang="en-US"/>
              <a:t>スパイス系バリューチェーン</a:t>
            </a:r>
            <a:endParaRPr lang="en-US" altLang="ja-JP" dirty="0"/>
          </a:p>
        </p:txBody>
      </p:sp>
      <p:sp>
        <p:nvSpPr>
          <p:cNvPr id="6" name="スライド番号プレースホルダー 5">
            <a:extLst>
              <a:ext uri="{FF2B5EF4-FFF2-40B4-BE49-F238E27FC236}">
                <a16:creationId xmlns:a16="http://schemas.microsoft.com/office/drawing/2014/main" id="{9ECA5A53-B59A-D280-627B-B25E4E078889}"/>
              </a:ext>
            </a:extLst>
          </p:cNvPr>
          <p:cNvSpPr>
            <a:spLocks noGrp="1"/>
          </p:cNvSpPr>
          <p:nvPr>
            <p:ph type="sldNum" sz="quarter" idx="4"/>
          </p:nvPr>
        </p:nvSpPr>
        <p:spPr/>
        <p:txBody>
          <a:bodyPr/>
          <a:lstStyle/>
          <a:p>
            <a:fld id="{48F63A3B-78C7-47BE-AE5E-E10140E04643}" type="slidenum">
              <a:rPr lang="en-US" smtClean="0"/>
              <a:pPr/>
              <a:t>9</a:t>
            </a:fld>
            <a:endParaRPr lang="en-US"/>
          </a:p>
        </p:txBody>
      </p:sp>
      <p:sp>
        <p:nvSpPr>
          <p:cNvPr id="3" name="テキスト ボックス 2">
            <a:extLst>
              <a:ext uri="{FF2B5EF4-FFF2-40B4-BE49-F238E27FC236}">
                <a16:creationId xmlns:a16="http://schemas.microsoft.com/office/drawing/2014/main" id="{C9E3B458-808E-58AD-9513-45C8A8ACF895}"/>
              </a:ext>
            </a:extLst>
          </p:cNvPr>
          <p:cNvSpPr txBox="1"/>
          <p:nvPr/>
        </p:nvSpPr>
        <p:spPr>
          <a:xfrm>
            <a:off x="499620" y="1309550"/>
            <a:ext cx="5418014" cy="3501441"/>
          </a:xfrm>
          <a:prstGeom prst="roundRect">
            <a:avLst>
              <a:gd name="adj" fmla="val 7484"/>
            </a:avLst>
          </a:prstGeom>
          <a:solidFill>
            <a:schemeClr val="bg1"/>
          </a:solidFill>
          <a:ln w="31750">
            <a:solidFill>
              <a:srgbClr val="E50013"/>
            </a:solidFill>
          </a:ln>
        </p:spPr>
        <p:txBody>
          <a:bodyPr wrap="square" lIns="180000" tIns="144000" rIns="180000" bIns="144000" rtlCol="0" anchor="b" anchorCtr="0">
            <a:noAutofit/>
          </a:bodyPr>
          <a:lstStyle/>
          <a:p>
            <a:pPr>
              <a:lnSpc>
                <a:spcPct val="150000"/>
              </a:lnSpc>
            </a:pPr>
            <a:r>
              <a:rPr lang="ja-JP" altLang="en-US" sz="1400" b="1" dirty="0"/>
              <a:t>我々が提供する製品・サービスは、地球の</a:t>
            </a:r>
            <a:r>
              <a:rPr lang="ja-JP" altLang="en-US" sz="1400" b="1"/>
              <a:t>恵みや</a:t>
            </a:r>
            <a:r>
              <a:rPr lang="en-US" altLang="ja-JP" sz="1400" b="1" dirty="0"/>
              <a:t>VC</a:t>
            </a:r>
            <a:r>
              <a:rPr lang="ja-JP" altLang="en-US" sz="1400" b="1"/>
              <a:t>全域</a:t>
            </a:r>
            <a:r>
              <a:rPr lang="ja-JP" altLang="en-US" sz="1400" b="1" dirty="0"/>
              <a:t>で</a:t>
            </a:r>
            <a:endParaRPr lang="en-US" altLang="ja-JP" sz="1400" b="1" dirty="0"/>
          </a:p>
          <a:p>
            <a:pPr>
              <a:lnSpc>
                <a:spcPct val="150000"/>
              </a:lnSpc>
            </a:pPr>
            <a:r>
              <a:rPr lang="ja-JP" altLang="en-US" sz="1400" b="1" dirty="0"/>
              <a:t>多くのステークホルダーに支えられて成り立っています。</a:t>
            </a:r>
            <a:endParaRPr lang="en-US" altLang="ja-JP" sz="1400" b="1" dirty="0"/>
          </a:p>
          <a:p>
            <a:pPr>
              <a:lnSpc>
                <a:spcPct val="150000"/>
              </a:lnSpc>
            </a:pPr>
            <a:r>
              <a:rPr lang="ja-JP" altLang="en-US" sz="1400" b="1" dirty="0"/>
              <a:t>気候変動や地政学リスク、社会変化等により、持続性への</a:t>
            </a:r>
            <a:endParaRPr lang="en-US" altLang="ja-JP" sz="1400" b="1" dirty="0"/>
          </a:p>
          <a:p>
            <a:pPr>
              <a:lnSpc>
                <a:spcPct val="150000"/>
              </a:lnSpc>
            </a:pPr>
            <a:r>
              <a:rPr lang="ja-JP" altLang="en-US" sz="1400" b="1" dirty="0"/>
              <a:t>リスクは年々高まっています。</a:t>
            </a:r>
          </a:p>
          <a:p>
            <a:pPr>
              <a:lnSpc>
                <a:spcPct val="150000"/>
              </a:lnSpc>
            </a:pPr>
            <a:r>
              <a:rPr lang="ja-JP" altLang="en-US" sz="1400" b="1" dirty="0"/>
              <a:t>川上の産地支援や形成、川中の製法改善や物流課題の解決、川下の食品ロス低減</a:t>
            </a:r>
            <a:r>
              <a:rPr lang="ja-JP" altLang="en-US" sz="1400" b="1"/>
              <a:t>など、</a:t>
            </a:r>
            <a:r>
              <a:rPr lang="en-US" altLang="ja-JP" sz="1400" b="1" dirty="0"/>
              <a:t>VC</a:t>
            </a:r>
            <a:r>
              <a:rPr lang="ja-JP" altLang="en-US" sz="1400" b="1"/>
              <a:t>の</a:t>
            </a:r>
            <a:r>
              <a:rPr lang="ja-JP" altLang="en-US" sz="1400" b="1" dirty="0"/>
              <a:t>各段階、様々なシーンで</a:t>
            </a:r>
            <a:endParaRPr lang="en-US" altLang="ja-JP" sz="1400" b="1" dirty="0"/>
          </a:p>
          <a:p>
            <a:pPr>
              <a:lnSpc>
                <a:spcPct val="150000"/>
              </a:lnSpc>
            </a:pPr>
            <a:r>
              <a:rPr lang="ja-JP" altLang="en-US" sz="1400" b="1" dirty="0"/>
              <a:t>私たちは課題解決に取り組みます</a:t>
            </a:r>
          </a:p>
        </p:txBody>
      </p:sp>
      <p:cxnSp>
        <p:nvCxnSpPr>
          <p:cNvPr id="11" name="直線コネクタ 10">
            <a:extLst>
              <a:ext uri="{FF2B5EF4-FFF2-40B4-BE49-F238E27FC236}">
                <a16:creationId xmlns:a16="http://schemas.microsoft.com/office/drawing/2014/main" id="{1B51CD09-11A5-3993-93A4-7470DDE45DCB}"/>
              </a:ext>
            </a:extLst>
          </p:cNvPr>
          <p:cNvCxnSpPr>
            <a:cxnSpLocks/>
          </p:cNvCxnSpPr>
          <p:nvPr/>
        </p:nvCxnSpPr>
        <p:spPr>
          <a:xfrm>
            <a:off x="5923483" y="2757564"/>
            <a:ext cx="2001317" cy="1394381"/>
          </a:xfrm>
          <a:prstGeom prst="line">
            <a:avLst/>
          </a:prstGeom>
          <a:ln w="31750">
            <a:solidFill>
              <a:srgbClr val="E50013"/>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48BE8DBC-F3E0-804F-BB92-66228F8843D0}"/>
              </a:ext>
            </a:extLst>
          </p:cNvPr>
          <p:cNvGrpSpPr/>
          <p:nvPr/>
        </p:nvGrpSpPr>
        <p:grpSpPr>
          <a:xfrm>
            <a:off x="7632000" y="2809056"/>
            <a:ext cx="3420000" cy="3420000"/>
            <a:chOff x="7632000" y="2809056"/>
            <a:chExt cx="3420000" cy="3420000"/>
          </a:xfrm>
        </p:grpSpPr>
        <p:pic>
          <p:nvPicPr>
            <p:cNvPr id="7" name="図 6">
              <a:extLst>
                <a:ext uri="{FF2B5EF4-FFF2-40B4-BE49-F238E27FC236}">
                  <a16:creationId xmlns:a16="http://schemas.microsoft.com/office/drawing/2014/main" id="{9F13AE78-DEBF-F82C-21F2-2FD93AC22192}"/>
                </a:ext>
              </a:extLst>
            </p:cNvPr>
            <p:cNvPicPr>
              <a:picLocks/>
            </p:cNvPicPr>
            <p:nvPr/>
          </p:nvPicPr>
          <p:blipFill>
            <a:blip r:embed="rId3">
              <a:alphaModFix/>
              <a:extLst>
                <a:ext uri="{28A0092B-C50C-407E-A947-70E740481C1C}">
                  <a14:useLocalDpi xmlns:a14="http://schemas.microsoft.com/office/drawing/2010/main" val="0"/>
                </a:ext>
              </a:extLst>
            </a:blip>
            <a:srcRect l="65755" t="48387" r="13276" b="21975"/>
            <a:stretch>
              <a:fillRect/>
            </a:stretch>
          </p:blipFill>
          <p:spPr>
            <a:xfrm>
              <a:off x="7632000" y="2809056"/>
              <a:ext cx="3420000" cy="3420000"/>
            </a:xfrm>
            <a:custGeom>
              <a:avLst/>
              <a:gdLst>
                <a:gd name="connsiteX0" fmla="*/ 1710000 w 3420000"/>
                <a:gd name="connsiteY0" fmla="*/ 0 h 3420000"/>
                <a:gd name="connsiteX1" fmla="*/ 3420000 w 3420000"/>
                <a:gd name="connsiteY1" fmla="*/ 1710000 h 3420000"/>
                <a:gd name="connsiteX2" fmla="*/ 1710000 w 3420000"/>
                <a:gd name="connsiteY2" fmla="*/ 3420000 h 3420000"/>
                <a:gd name="connsiteX3" fmla="*/ 0 w 3420000"/>
                <a:gd name="connsiteY3" fmla="*/ 1710000 h 3420000"/>
                <a:gd name="connsiteX4" fmla="*/ 1710000 w 3420000"/>
                <a:gd name="connsiteY4" fmla="*/ 0 h 34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0000" h="3420000">
                  <a:moveTo>
                    <a:pt x="1710000" y="0"/>
                  </a:moveTo>
                  <a:cubicBezTo>
                    <a:pt x="2654407" y="0"/>
                    <a:pt x="3420000" y="765593"/>
                    <a:pt x="3420000" y="1710000"/>
                  </a:cubicBezTo>
                  <a:cubicBezTo>
                    <a:pt x="3420000" y="2654407"/>
                    <a:pt x="2654407" y="3420000"/>
                    <a:pt x="1710000" y="3420000"/>
                  </a:cubicBezTo>
                  <a:cubicBezTo>
                    <a:pt x="765593" y="3420000"/>
                    <a:pt x="0" y="2654407"/>
                    <a:pt x="0" y="1710000"/>
                  </a:cubicBezTo>
                  <a:cubicBezTo>
                    <a:pt x="0" y="765593"/>
                    <a:pt x="765593" y="0"/>
                    <a:pt x="1710000" y="0"/>
                  </a:cubicBezTo>
                  <a:close/>
                </a:path>
              </a:pathLst>
            </a:custGeom>
          </p:spPr>
        </p:pic>
        <p:sp>
          <p:nvSpPr>
            <p:cNvPr id="9" name="円/楕円 8">
              <a:extLst>
                <a:ext uri="{FF2B5EF4-FFF2-40B4-BE49-F238E27FC236}">
                  <a16:creationId xmlns:a16="http://schemas.microsoft.com/office/drawing/2014/main" id="{B559D2E9-CDBA-6A4E-2916-74348C73ABCE}"/>
                </a:ext>
              </a:extLst>
            </p:cNvPr>
            <p:cNvSpPr>
              <a:spLocks noChangeAspect="1"/>
            </p:cNvSpPr>
            <p:nvPr/>
          </p:nvSpPr>
          <p:spPr>
            <a:xfrm>
              <a:off x="7632000" y="2809056"/>
              <a:ext cx="3420000" cy="3420000"/>
            </a:xfrm>
            <a:prstGeom prst="ellipse">
              <a:avLst/>
            </a:prstGeom>
            <a:noFill/>
            <a:ln w="28575">
              <a:solidFill>
                <a:srgbClr val="E5001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endParaRPr kumimoji="1" lang="ja-JP" altLang="en-US" sz="1200" dirty="0">
                <a:solidFill>
                  <a:schemeClr val="tx1"/>
                </a:solidFill>
              </a:endParaRPr>
            </a:p>
          </p:txBody>
        </p:sp>
      </p:grpSp>
      <p:sp>
        <p:nvSpPr>
          <p:cNvPr id="25" name="タイトル 2">
            <a:extLst>
              <a:ext uri="{FF2B5EF4-FFF2-40B4-BE49-F238E27FC236}">
                <a16:creationId xmlns:a16="http://schemas.microsoft.com/office/drawing/2014/main" id="{5273E3C1-E7BA-E0FA-1958-ABFE3EF0AFFD}"/>
              </a:ext>
            </a:extLst>
          </p:cNvPr>
          <p:cNvSpPr txBox="1">
            <a:spLocks/>
          </p:cNvSpPr>
          <p:nvPr/>
        </p:nvSpPr>
        <p:spPr>
          <a:xfrm rot="10800000">
            <a:off x="775352" y="1309549"/>
            <a:ext cx="1568483" cy="360000"/>
          </a:xfrm>
          <a:prstGeom prst="round2SameRect">
            <a:avLst/>
          </a:prstGeom>
          <a:solidFill>
            <a:srgbClr val="E50013"/>
          </a:solidFill>
          <a:effectLst/>
        </p:spPr>
        <p:txBody>
          <a:bodyPr vert="horz" wrap="square" lIns="36000" tIns="36000" rIns="36000" bIns="36000" rtlCol="0" anchor="ctr" anchorCtr="0">
            <a:no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endParaRPr kumimoji="1" lang="ja-JP" altLang="en-US" sz="1400" spc="0">
              <a:solidFill>
                <a:schemeClr val="bg1"/>
              </a:solidFill>
            </a:endParaRPr>
          </a:p>
        </p:txBody>
      </p:sp>
      <p:sp>
        <p:nvSpPr>
          <p:cNvPr id="26" name="タイトル 2">
            <a:extLst>
              <a:ext uri="{FF2B5EF4-FFF2-40B4-BE49-F238E27FC236}">
                <a16:creationId xmlns:a16="http://schemas.microsoft.com/office/drawing/2014/main" id="{32B1414B-F543-DFC5-F951-79A7F6E428A8}"/>
              </a:ext>
            </a:extLst>
          </p:cNvPr>
          <p:cNvSpPr txBox="1">
            <a:spLocks/>
          </p:cNvSpPr>
          <p:nvPr/>
        </p:nvSpPr>
        <p:spPr>
          <a:xfrm>
            <a:off x="775351" y="1756166"/>
            <a:ext cx="5159005" cy="430887"/>
          </a:xfrm>
          <a:prstGeom prst="rect">
            <a:avLst/>
          </a:prstGeom>
          <a:noFill/>
          <a:effectLst/>
        </p:spPr>
        <p:txBody>
          <a:bodyPr vert="horz" wrap="square" lIns="0" tIns="0" rIns="0" bIns="0" rtlCol="0" anchor="ctr" anchorCtr="0">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r>
              <a:rPr lang="ja-JP" altLang="en-US" sz="2800" spc="0"/>
              <a:t>持続可能な食を実現する</a:t>
            </a:r>
            <a:endParaRPr kumimoji="1" lang="ja-JP" altLang="en-US" sz="2800" spc="0"/>
          </a:p>
        </p:txBody>
      </p:sp>
      <p:sp>
        <p:nvSpPr>
          <p:cNvPr id="27" name="タイトル 2">
            <a:extLst>
              <a:ext uri="{FF2B5EF4-FFF2-40B4-BE49-F238E27FC236}">
                <a16:creationId xmlns:a16="http://schemas.microsoft.com/office/drawing/2014/main" id="{29546955-7236-FA57-2831-86C9B4B2CB73}"/>
              </a:ext>
            </a:extLst>
          </p:cNvPr>
          <p:cNvSpPr txBox="1">
            <a:spLocks/>
          </p:cNvSpPr>
          <p:nvPr/>
        </p:nvSpPr>
        <p:spPr>
          <a:xfrm>
            <a:off x="775351" y="1376072"/>
            <a:ext cx="1568483" cy="293477"/>
          </a:xfrm>
          <a:prstGeom prst="rect">
            <a:avLst/>
          </a:prstGeom>
          <a:noFill/>
          <a:effectLst/>
        </p:spPr>
        <p:txBody>
          <a:bodyPr vert="horz" wrap="square" lIns="36000" tIns="36000" rIns="36000" bIns="36000" rtlCol="0" anchor="t">
            <a:spAutoFit/>
          </a:bodyPr>
          <a:lstStyle>
            <a:lvl1pPr algn="l" defTabSz="914400" rtl="0" eaLnBrk="1" latinLnBrk="0" hangingPunct="1">
              <a:lnSpc>
                <a:spcPct val="100000"/>
              </a:lnSpc>
              <a:spcBef>
                <a:spcPct val="0"/>
              </a:spcBef>
              <a:buNone/>
              <a:defRPr sz="3200" b="1" i="0" kern="1200" spc="-120" baseline="0">
                <a:solidFill>
                  <a:schemeClr val="tx1"/>
                </a:solidFill>
                <a:latin typeface="Yu Gothic" panose="020B0400000000000000" pitchFamily="34" charset="-128"/>
                <a:ea typeface="Yu Gothic" panose="020B0400000000000000" pitchFamily="34" charset="-128"/>
                <a:cs typeface="+mj-cs"/>
              </a:defRPr>
            </a:lvl1pPr>
          </a:lstStyle>
          <a:p>
            <a:pPr algn="ctr"/>
            <a:r>
              <a:rPr kumimoji="1" lang="en-US" altLang="ja-JP" sz="1400" spc="0" dirty="0">
                <a:solidFill>
                  <a:schemeClr val="bg1"/>
                </a:solidFill>
              </a:rPr>
              <a:t>5</a:t>
            </a:r>
            <a:r>
              <a:rPr kumimoji="1" lang="ja-JP" altLang="en-US" sz="1400" spc="0" dirty="0" err="1">
                <a:solidFill>
                  <a:schemeClr val="bg1"/>
                </a:solidFill>
              </a:rPr>
              <a:t>つの</a:t>
            </a:r>
            <a:r>
              <a:rPr kumimoji="1" lang="ja-JP" altLang="en-US" sz="1400" spc="0" dirty="0">
                <a:solidFill>
                  <a:schemeClr val="bg1"/>
                </a:solidFill>
              </a:rPr>
              <a:t>提供価値</a:t>
            </a:r>
            <a:r>
              <a:rPr lang="ja-JP" altLang="en-US" sz="1400" spc="0" dirty="0">
                <a:solidFill>
                  <a:schemeClr val="bg1"/>
                </a:solidFill>
              </a:rPr>
              <a:t>④</a:t>
            </a:r>
            <a:endParaRPr kumimoji="1" lang="ja-JP" altLang="en-US" sz="1400" spc="0" dirty="0">
              <a:solidFill>
                <a:schemeClr val="bg1"/>
              </a:solidFill>
            </a:endParaRPr>
          </a:p>
        </p:txBody>
      </p:sp>
    </p:spTree>
    <p:extLst>
      <p:ext uri="{BB962C8B-B14F-4D97-AF65-F5344CB8AC3E}">
        <p14:creationId xmlns:p14="http://schemas.microsoft.com/office/powerpoint/2010/main" val="900309339"/>
      </p:ext>
    </p:extLst>
  </p:cSld>
  <p:clrMapOvr>
    <a:masterClrMapping/>
  </p:clrMapOvr>
</p:sld>
</file>

<file path=ppt/theme/theme1.xml><?xml version="1.0" encoding="utf-8"?>
<a:theme xmlns:a="http://schemas.openxmlformats.org/drawingml/2006/main" name="Office Theme">
  <a:themeElements>
    <a:clrScheme name="ユーザー定義 18">
      <a:dk1>
        <a:srgbClr val="000000"/>
      </a:dk1>
      <a:lt1>
        <a:srgbClr val="FFFFFF"/>
      </a:lt1>
      <a:dk2>
        <a:srgbClr val="44546A"/>
      </a:dk2>
      <a:lt2>
        <a:srgbClr val="E7E6E6"/>
      </a:lt2>
      <a:accent1>
        <a:srgbClr val="F0FF2D"/>
      </a:accent1>
      <a:accent2>
        <a:srgbClr val="ED7D31"/>
      </a:accent2>
      <a:accent3>
        <a:srgbClr val="A5A5A5"/>
      </a:accent3>
      <a:accent4>
        <a:srgbClr val="E6C749"/>
      </a:accent4>
      <a:accent5>
        <a:srgbClr val="5B9BD5"/>
      </a:accent5>
      <a:accent6>
        <a:srgbClr val="70AD47"/>
      </a:accent6>
      <a:hlink>
        <a:srgbClr val="0563C1"/>
      </a:hlink>
      <a:folHlink>
        <a:srgbClr val="954F72"/>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pPr>
      <a:bodyPr lIns="36000" tIns="36000" rIns="36000" bIns="36000" rtlCol="0" anchor="t" anchorCtr="0"/>
      <a:lstStyle>
        <a:defPPr algn="ctr">
          <a:defRPr kumimoji="1"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sz="1300" b="1" dirty="0" smtClean="0">
            <a:latin typeface="Yu Gothic" panose="020B0400000000000000" pitchFamily="34" charset="-128"/>
            <a:ea typeface="Yu Gothic" panose="020B0400000000000000"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ユーザー定義 18">
      <a:dk1>
        <a:srgbClr val="000000"/>
      </a:dk1>
      <a:lt1>
        <a:srgbClr val="FFFFFF"/>
      </a:lt1>
      <a:dk2>
        <a:srgbClr val="44546A"/>
      </a:dk2>
      <a:lt2>
        <a:srgbClr val="E7E6E6"/>
      </a:lt2>
      <a:accent1>
        <a:srgbClr val="F0FF2D"/>
      </a:accent1>
      <a:accent2>
        <a:srgbClr val="ED7D31"/>
      </a:accent2>
      <a:accent3>
        <a:srgbClr val="A5A5A5"/>
      </a:accent3>
      <a:accent4>
        <a:srgbClr val="E6C749"/>
      </a:accent4>
      <a:accent5>
        <a:srgbClr val="5B9BD5"/>
      </a:accent5>
      <a:accent6>
        <a:srgbClr val="70AD47"/>
      </a:accent6>
      <a:hlink>
        <a:srgbClr val="0563C1"/>
      </a:hlink>
      <a:folHlink>
        <a:srgbClr val="954F72"/>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pPr>
      <a:bodyPr lIns="36000" tIns="36000" rIns="36000" bIns="36000" rtlCol="0" anchor="t" anchorCtr="0"/>
      <a:lstStyle>
        <a:defPPr algn="ctr">
          <a:defRPr kumimoji="1"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sz="1300" b="1" dirty="0" smtClean="0">
            <a:latin typeface="Yu Gothic" panose="020B0400000000000000" pitchFamily="34" charset="-128"/>
            <a:ea typeface="Yu Gothic" panose="020B0400000000000000"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59e12f-3a45-4e77-9e5c-9a7887fc1fad">
      <Terms xmlns="http://schemas.microsoft.com/office/infopath/2007/PartnerControls"/>
    </lcf76f155ced4ddcb4097134ff3c332f>
    <TaxCatchAll xmlns="75347d47-485f-49bc-be7f-b0bfa05791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DC7D267EA6C9649BEAFD04EBFC318FD" ma:contentTypeVersion="16" ma:contentTypeDescription="新しいドキュメントを作成します。" ma:contentTypeScope="" ma:versionID="f41865bf5fc76c9a2c7a8a329863e67b">
  <xsd:schema xmlns:xsd="http://www.w3.org/2001/XMLSchema" xmlns:xs="http://www.w3.org/2001/XMLSchema" xmlns:p="http://schemas.microsoft.com/office/2006/metadata/properties" xmlns:ns2="8659e12f-3a45-4e77-9e5c-9a7887fc1fad" xmlns:ns3="75347d47-485f-49bc-be7f-b0bfa0579131" targetNamespace="http://schemas.microsoft.com/office/2006/metadata/properties" ma:root="true" ma:fieldsID="1b3eab30d1efc94dcceab1602dd39be4" ns2:_="" ns3:_="">
    <xsd:import namespace="8659e12f-3a45-4e77-9e5c-9a7887fc1fad"/>
    <xsd:import namespace="75347d47-485f-49bc-be7f-b0bfa0579131"/>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ServiceOCR" minOccurs="0"/>
                <xsd:element ref="ns2:MediaServiceDateTaken" minOccurs="0"/>
                <xsd:element ref="ns2:MediaServiceSearchProperties" minOccurs="0"/>
                <xsd:element ref="ns2:MediaServiceLocation" minOccurs="0"/>
                <xsd:element ref="ns3:SharedWithUsers" minOccurs="0"/>
                <xsd:element ref="ns3:SharedWithDetail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59e12f-3a45-4e77-9e5c-9a7887fc1fa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effbe952-3242-4961-bf0f-ed434c7e04d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347d47-485f-49bc-be7f-b0bfa057913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b748c66-7001-4f15-aeff-fc82b8cc78a9}" ma:internalName="TaxCatchAll" ma:showField="CatchAllData" ma:web="75347d47-485f-49bc-be7f-b0bfa057913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45D3E8-2D67-438F-A1FB-68F0CEB74935}">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75347d47-485f-49bc-be7f-b0bfa0579131"/>
    <ds:schemaRef ds:uri="http://purl.org/dc/terms/"/>
    <ds:schemaRef ds:uri="8659e12f-3a45-4e77-9e5c-9a7887fc1fad"/>
    <ds:schemaRef ds:uri="http://www.w3.org/XML/1998/namespace"/>
    <ds:schemaRef ds:uri="http://purl.org/dc/dcmitype/"/>
  </ds:schemaRefs>
</ds:datastoreItem>
</file>

<file path=customXml/itemProps2.xml><?xml version="1.0" encoding="utf-8"?>
<ds:datastoreItem xmlns:ds="http://schemas.openxmlformats.org/officeDocument/2006/customXml" ds:itemID="{2F626F99-3E20-4A8A-9678-D41A69A72E1C}">
  <ds:schemaRefs>
    <ds:schemaRef ds:uri="http://schemas.microsoft.com/sharepoint/v3/contenttype/forms"/>
  </ds:schemaRefs>
</ds:datastoreItem>
</file>

<file path=customXml/itemProps3.xml><?xml version="1.0" encoding="utf-8"?>
<ds:datastoreItem xmlns:ds="http://schemas.openxmlformats.org/officeDocument/2006/customXml" ds:itemID="{3990B7DA-ED87-4871-B9D4-0A14329CF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59e12f-3a45-4e77-9e5c-9a7887fc1fad"/>
    <ds:schemaRef ds:uri="75347d47-485f-49bc-be7f-b0bfa0579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22286</TotalTime>
  <Words>3004</Words>
  <Application>Microsoft Macintosh PowerPoint</Application>
  <PresentationFormat>ワイド画面</PresentationFormat>
  <Paragraphs>307</Paragraphs>
  <Slides>18</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18</vt:i4>
      </vt:variant>
    </vt:vector>
  </HeadingPairs>
  <TitlesOfParts>
    <vt:vector size="27" baseType="lpstr">
      <vt:lpstr>BIZ UDGothic</vt:lpstr>
      <vt:lpstr>Yu Gothic UI</vt:lpstr>
      <vt:lpstr>游ゴシック</vt:lpstr>
      <vt:lpstr>游ゴシック</vt:lpstr>
      <vt:lpstr>Yu Gothic Medium</vt:lpstr>
      <vt:lpstr>Arial</vt:lpstr>
      <vt:lpstr>Wingdings</vt:lpstr>
      <vt:lpstr>Office Theme</vt:lpstr>
      <vt:lpstr>1_Office Theme</vt:lpstr>
      <vt:lpstr>PowerPoint プレゼンテーション</vt:lpstr>
      <vt:lpstr>ビジョンMAP＝スパイス系バリューチェーン（SVC） 　　　　　　　 戦略構築と実行の羅針盤</vt:lpstr>
      <vt:lpstr>グローバルに共感性を高め、SVCの成長を加速させる</vt:lpstr>
      <vt:lpstr>PowerPoint プレゼンテーション</vt:lpstr>
      <vt:lpstr>カレーとスパイスで世界中を笑顔に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カレーとスパイスで世界中を笑顔に</vt:lpstr>
      <vt:lpstr>カレーとスパイスで世界中を笑顔に</vt:lpstr>
      <vt:lpstr>新しい食文化を提案する</vt:lpstr>
      <vt:lpstr>安全安心をお届けする</vt:lpstr>
      <vt:lpstr>食が持つ“つなぐ力”をはぐくむ</vt:lpstr>
      <vt:lpstr>持続可能な食を実現する</vt:lpstr>
      <vt:lpstr>食への興味関心を高める</vt:lpstr>
      <vt:lpstr>アンケートにご協力ください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育穂</dc:creator>
  <cp:lastModifiedBy>島健</cp:lastModifiedBy>
  <cp:revision>209</cp:revision>
  <cp:lastPrinted>2025-09-24T05:09:19Z</cp:lastPrinted>
  <dcterms:created xsi:type="dcterms:W3CDTF">2022-07-04T09:44:28Z</dcterms:created>
  <dcterms:modified xsi:type="dcterms:W3CDTF">2025-10-28T13:50:08Z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0x010100DDC7D267EA6C9649BEAFD04EBFC318FD</vt:lpwstr>
  </property>
  <property fmtid="{D5CDD505-2E9C-101B-9397-08002B2CF9AE}" pid="3" name="MediaServiceImageTags">
    <vt:lpwstr/>
  </property>
  <property fmtid="{D5CDD505-2E9C-101B-9397-08002B2CF9AE}" pid="4" name="NXPowerLiteLastOptimized">
    <vt:lpwstr>3043653</vt:lpwstr>
  </property>
  <property fmtid="{D5CDD505-2E9C-101B-9397-08002B2CF9AE}" pid="5" name="NXPowerLiteSettings">
    <vt:lpwstr>C700052003A000</vt:lpwstr>
  </property>
  <property fmtid="{D5CDD505-2E9C-101B-9397-08002B2CF9AE}" pid="6" name="NXPowerLiteVersion">
    <vt:lpwstr>D8.0.5</vt:lpwstr>
  </property>
</Properties>
</file>